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4"/>
    <p:sldMasterId id="2147483660" r:id="rId5"/>
  </p:sldMasterIdLst>
  <p:notesMasterIdLst>
    <p:notesMasterId r:id="rId40"/>
  </p:notesMasterIdLst>
  <p:sldIdLst>
    <p:sldId id="404" r:id="rId6"/>
    <p:sldId id="291" r:id="rId7"/>
    <p:sldId id="403" r:id="rId8"/>
    <p:sldId id="387" r:id="rId9"/>
    <p:sldId id="388" r:id="rId10"/>
    <p:sldId id="392" r:id="rId11"/>
    <p:sldId id="393" r:id="rId12"/>
    <p:sldId id="302" r:id="rId13"/>
    <p:sldId id="361" r:id="rId14"/>
    <p:sldId id="298" r:id="rId15"/>
    <p:sldId id="319" r:id="rId16"/>
    <p:sldId id="313" r:id="rId17"/>
    <p:sldId id="262" r:id="rId18"/>
    <p:sldId id="395" r:id="rId19"/>
    <p:sldId id="394" r:id="rId20"/>
    <p:sldId id="315" r:id="rId21"/>
    <p:sldId id="378" r:id="rId22"/>
    <p:sldId id="316" r:id="rId23"/>
    <p:sldId id="390" r:id="rId24"/>
    <p:sldId id="304" r:id="rId25"/>
    <p:sldId id="303" r:id="rId26"/>
    <p:sldId id="380" r:id="rId27"/>
    <p:sldId id="399" r:id="rId28"/>
    <p:sldId id="401" r:id="rId29"/>
    <p:sldId id="383" r:id="rId30"/>
    <p:sldId id="271" r:id="rId31"/>
    <p:sldId id="280" r:id="rId32"/>
    <p:sldId id="307" r:id="rId33"/>
    <p:sldId id="278" r:id="rId34"/>
    <p:sldId id="398" r:id="rId35"/>
    <p:sldId id="317" r:id="rId36"/>
    <p:sldId id="282" r:id="rId37"/>
    <p:sldId id="385" r:id="rId38"/>
    <p:sldId id="405" r:id="rId39"/>
  </p:sldIdLst>
  <p:sldSz cx="9144000" cy="5143500" type="screen16x9"/>
  <p:notesSz cx="6858000" cy="9144000"/>
  <p:embeddedFontLst>
    <p:embeddedFont>
      <p:font typeface="Arial Black" panose="020B0604020202020204" pitchFamily="34" charset="0"/>
      <p:bold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Segoe UI" panose="020B0502040204020203" pitchFamily="34" charset="0"/>
      <p:regular r:id="rId46"/>
      <p:bold r:id="rId47"/>
      <p:italic r:id="rId48"/>
      <p:boldItalic r:id="rId49"/>
    </p:embeddedFont>
    <p:embeddedFont>
      <p:font typeface="Times" pitchFamily="2" charset="0"/>
      <p:regular r:id="rId50"/>
      <p:bold r:id="rId51"/>
      <p:italic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melia T" initials="" lastIdx="1" clrIdx="0"/>
  <p:cmAuthor id="1" name="Amelia Trombetta" initials="AT" lastIdx="6" clrIdx="1">
    <p:extLst>
      <p:ext uri="{19B8F6BF-5375-455C-9EA6-DF929625EA0E}">
        <p15:presenceInfo xmlns:p15="http://schemas.microsoft.com/office/powerpoint/2012/main" userId="4f41ed7ba0fd74cf" providerId="Windows Live"/>
      </p:ext>
    </p:extLst>
  </p:cmAuthor>
  <p:cmAuthor id="2" name="Amelia Trombetta" initials="AT [2]" lastIdx="13" clrIdx="2">
    <p:extLst>
      <p:ext uri="{19B8F6BF-5375-455C-9EA6-DF929625EA0E}">
        <p15:presenceInfo xmlns:p15="http://schemas.microsoft.com/office/powerpoint/2012/main" userId="Amelia Trombetta" providerId="None"/>
      </p:ext>
    </p:extLst>
  </p:cmAuthor>
  <p:cmAuthor id="3" name="Danielle LaFrance" initials="DL" lastIdx="2" clrIdx="3">
    <p:extLst>
      <p:ext uri="{19B8F6BF-5375-455C-9EA6-DF929625EA0E}">
        <p15:presenceInfo xmlns:p15="http://schemas.microsoft.com/office/powerpoint/2012/main" userId="S::danielle.lafrance@mail.utoronto.ca::06ae3e05-7ad7-4146-b15d-9207fb4d624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37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5B7EC2-ADCB-F819-ECC3-9EC337945BEE}" v="766" dt="2023-02-03T20:12:54.700"/>
    <p1510:client id="{318CFC71-2B6C-B3AC-3310-80D1CDA6F039}" v="52" dt="2023-02-02T23:47:55.248"/>
    <p1510:client id="{47895A74-BBBE-CC6D-FDF7-1D82B47C323D}" v="203" dt="2023-02-02T23:46:29.494"/>
    <p1510:client id="{50BE4B4D-8C03-03EF-2D11-ECDB2D05D34A}" v="68" dt="2023-01-31T20:51:38.898"/>
    <p1510:client id="{57EDE4B1-EB57-7F25-FAC4-6E1CD29FA92B}" v="2" dt="2023-01-31T20:52:09.455"/>
    <p1510:client id="{A92CFAD9-236C-CD10-4F42-6AA6E3B7B47B}" v="402" dt="2023-02-01T05:56:17.611"/>
    <p1510:client id="{AC98DBDC-7521-A7BD-BF5B-8FDD6BE302DD}" v="12" dt="2023-02-09T16:56:17.776"/>
    <p1510:client id="{C58FC8F8-3B55-464D-BC5A-316B29298889}" v="397" dt="2023-02-03T19:20:45.816"/>
    <p1510:client id="{DC4467ED-031A-94AE-EFAB-376F3A8C3BEB}" v="228" dt="2023-02-04T14:57:14.352"/>
    <p1510:client id="{F3CAFE76-F37A-15A2-7E65-EDBBEC6C939E}" v="151" dt="2023-02-02T10:37:03.380"/>
  </p1510:revLst>
</p1510:revInfo>
</file>

<file path=ppt/tableStyles.xml><?xml version="1.0" encoding="utf-8"?>
<a:tblStyleLst xmlns:a="http://schemas.openxmlformats.org/drawingml/2006/main" def="{82EDD216-132D-46C0-B101-27BF573F838B}">
  <a:tblStyle styleId="{82EDD216-132D-46C0-B101-27BF573F838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73"/>
    <p:restoredTop sz="75083"/>
  </p:normalViewPr>
  <p:slideViewPr>
    <p:cSldViewPr snapToGrid="0">
      <p:cViewPr varScale="1">
        <p:scale>
          <a:sx n="101" d="100"/>
          <a:sy n="101" d="100"/>
        </p:scale>
        <p:origin x="632" y="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font" Target="fonts/font11.fntdata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font" Target="fonts/font6.fntdata"/><Relationship Id="rId59" Type="http://schemas.microsoft.com/office/2015/10/relationships/revisionInfo" Target="revisionInfo.xml"/><Relationship Id="rId20" Type="http://schemas.openxmlformats.org/officeDocument/2006/relationships/slide" Target="slides/slide15.xml"/><Relationship Id="rId41" Type="http://schemas.openxmlformats.org/officeDocument/2006/relationships/font" Target="fonts/font1.fntdata"/><Relationship Id="rId54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9.fntdata"/><Relationship Id="rId57" Type="http://schemas.openxmlformats.org/officeDocument/2006/relationships/theme" Target="theme/theme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font" Target="fonts/font4.fntdata"/><Relationship Id="rId52" Type="http://schemas.openxmlformats.org/officeDocument/2006/relationships/font" Target="fonts/font12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3CE887-3E1B-4A27-AFB5-9A935630B0DC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6B3F4BA1-9D17-42C1-8BED-342AD0AE9B68}">
      <dgm:prSet phldrT="[Text]"/>
      <dgm:spPr/>
      <dgm:t>
        <a:bodyPr/>
        <a:lstStyle/>
        <a:p>
          <a:r>
            <a:rPr lang="en-CA"/>
            <a:t>Project Consultants</a:t>
          </a:r>
        </a:p>
      </dgm:t>
    </dgm:pt>
    <dgm:pt modelId="{4EDAC4F1-82D4-40D3-8863-85A3FD00FF39}" type="parTrans" cxnId="{19A02F9A-B104-4214-90B5-2F123FCE0AFF}">
      <dgm:prSet/>
      <dgm:spPr/>
      <dgm:t>
        <a:bodyPr/>
        <a:lstStyle/>
        <a:p>
          <a:endParaRPr lang="en-CA"/>
        </a:p>
      </dgm:t>
    </dgm:pt>
    <dgm:pt modelId="{B3D34CE6-55E2-49D5-B0E8-10C93A219A3B}" type="sibTrans" cxnId="{19A02F9A-B104-4214-90B5-2F123FCE0AFF}">
      <dgm:prSet/>
      <dgm:spPr/>
      <dgm:t>
        <a:bodyPr/>
        <a:lstStyle/>
        <a:p>
          <a:endParaRPr lang="en-CA"/>
        </a:p>
      </dgm:t>
    </dgm:pt>
    <dgm:pt modelId="{18D48C6B-5D16-4FA7-8CF2-DEF482E3B02D}">
      <dgm:prSet phldrT="[Text]"/>
      <dgm:spPr/>
      <dgm:t>
        <a:bodyPr/>
        <a:lstStyle/>
        <a:p>
          <a:r>
            <a:rPr lang="en-CA"/>
            <a:t>Training interviewers </a:t>
          </a:r>
        </a:p>
      </dgm:t>
    </dgm:pt>
    <dgm:pt modelId="{808A1A7C-A842-4E07-81F6-1C7CE8E85C23}" type="parTrans" cxnId="{95C8C9E6-AD03-44B4-815F-746CC54DDDA8}">
      <dgm:prSet/>
      <dgm:spPr/>
      <dgm:t>
        <a:bodyPr/>
        <a:lstStyle/>
        <a:p>
          <a:endParaRPr lang="en-CA"/>
        </a:p>
      </dgm:t>
    </dgm:pt>
    <dgm:pt modelId="{B89F2467-C8D8-4B26-A83B-7B037B1656C9}" type="sibTrans" cxnId="{95C8C9E6-AD03-44B4-815F-746CC54DDDA8}">
      <dgm:prSet/>
      <dgm:spPr/>
      <dgm:t>
        <a:bodyPr/>
        <a:lstStyle/>
        <a:p>
          <a:endParaRPr lang="en-CA"/>
        </a:p>
      </dgm:t>
    </dgm:pt>
    <dgm:pt modelId="{046456AF-327E-4248-BB09-32D6FD20E54F}">
      <dgm:prSet phldrT="[Text]"/>
      <dgm:spPr/>
      <dgm:t>
        <a:bodyPr/>
        <a:lstStyle/>
        <a:p>
          <a:r>
            <a:rPr lang="en-CA"/>
            <a:t>Member Checking </a:t>
          </a:r>
        </a:p>
      </dgm:t>
    </dgm:pt>
    <dgm:pt modelId="{CBF24710-CD7A-4A56-B321-50A6F2762294}" type="parTrans" cxnId="{BFBEE772-1F02-44C6-87E9-29458D43F637}">
      <dgm:prSet/>
      <dgm:spPr/>
      <dgm:t>
        <a:bodyPr/>
        <a:lstStyle/>
        <a:p>
          <a:endParaRPr lang="en-CA"/>
        </a:p>
      </dgm:t>
    </dgm:pt>
    <dgm:pt modelId="{EAB25AB8-AA02-49F5-9518-8E630341E969}" type="sibTrans" cxnId="{BFBEE772-1F02-44C6-87E9-29458D43F637}">
      <dgm:prSet/>
      <dgm:spPr/>
      <dgm:t>
        <a:bodyPr/>
        <a:lstStyle/>
        <a:p>
          <a:endParaRPr lang="en-CA"/>
        </a:p>
      </dgm:t>
    </dgm:pt>
    <dgm:pt modelId="{6A67CDD8-0C32-4199-96E7-7F10F303152B}">
      <dgm:prSet phldrT="[Text]"/>
      <dgm:spPr/>
      <dgm:t>
        <a:bodyPr/>
        <a:lstStyle/>
        <a:p>
          <a:r>
            <a:rPr lang="en-CA"/>
            <a:t>Consent</a:t>
          </a:r>
        </a:p>
      </dgm:t>
    </dgm:pt>
    <dgm:pt modelId="{A0D170BA-A363-4707-81E6-6615124377F6}" type="parTrans" cxnId="{7ECAF4F1-27CD-4F90-BB92-8FB3DC4265B3}">
      <dgm:prSet/>
      <dgm:spPr/>
      <dgm:t>
        <a:bodyPr/>
        <a:lstStyle/>
        <a:p>
          <a:endParaRPr lang="en-CA"/>
        </a:p>
      </dgm:t>
    </dgm:pt>
    <dgm:pt modelId="{3B5D646C-D6D2-4791-BCFD-D7D65B9ABBCB}" type="sibTrans" cxnId="{7ECAF4F1-27CD-4F90-BB92-8FB3DC4265B3}">
      <dgm:prSet/>
      <dgm:spPr/>
      <dgm:t>
        <a:bodyPr/>
        <a:lstStyle/>
        <a:p>
          <a:endParaRPr lang="en-CA"/>
        </a:p>
      </dgm:t>
    </dgm:pt>
    <dgm:pt modelId="{ED7AE851-E6DE-4976-BCAC-71F823E49615}">
      <dgm:prSet phldrT="[Text]"/>
      <dgm:spPr/>
      <dgm:t>
        <a:bodyPr/>
        <a:lstStyle/>
        <a:p>
          <a:r>
            <a:rPr lang="en-CA"/>
            <a:t>Feedback on interview guide</a:t>
          </a:r>
        </a:p>
      </dgm:t>
    </dgm:pt>
    <dgm:pt modelId="{1E2C047A-C87F-4517-A1C1-329E4B3BEDDE}" type="parTrans" cxnId="{4773C852-D7CE-421A-AA0C-7496DA92D49D}">
      <dgm:prSet/>
      <dgm:spPr/>
      <dgm:t>
        <a:bodyPr/>
        <a:lstStyle/>
        <a:p>
          <a:endParaRPr lang="en-CA"/>
        </a:p>
      </dgm:t>
    </dgm:pt>
    <dgm:pt modelId="{7BCDBA38-38D0-414E-8248-C2D02B36A547}" type="sibTrans" cxnId="{4773C852-D7CE-421A-AA0C-7496DA92D49D}">
      <dgm:prSet/>
      <dgm:spPr/>
      <dgm:t>
        <a:bodyPr/>
        <a:lstStyle/>
        <a:p>
          <a:endParaRPr lang="en-CA"/>
        </a:p>
      </dgm:t>
    </dgm:pt>
    <dgm:pt modelId="{E865C350-2737-45FB-A91C-3EAE59E2B36F}" type="pres">
      <dgm:prSet presAssocID="{B13CE887-3E1B-4A27-AFB5-9A935630B0DC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D6B39EA3-82A8-48FE-978F-5829946ACE2D}" type="pres">
      <dgm:prSet presAssocID="{6B3F4BA1-9D17-42C1-8BED-342AD0AE9B68}" presName="centerShape" presStyleLbl="node0" presStyleIdx="0" presStyleCnt="1"/>
      <dgm:spPr/>
    </dgm:pt>
    <dgm:pt modelId="{35506D28-1A18-47C4-A3D8-F1C751FCDB57}" type="pres">
      <dgm:prSet presAssocID="{808A1A7C-A842-4E07-81F6-1C7CE8E85C23}" presName="Name9" presStyleLbl="parChTrans1D2" presStyleIdx="0" presStyleCnt="4"/>
      <dgm:spPr/>
    </dgm:pt>
    <dgm:pt modelId="{88C2D595-C0B1-4C7B-A469-D813BA0A7742}" type="pres">
      <dgm:prSet presAssocID="{808A1A7C-A842-4E07-81F6-1C7CE8E85C23}" presName="connTx" presStyleLbl="parChTrans1D2" presStyleIdx="0" presStyleCnt="4"/>
      <dgm:spPr/>
    </dgm:pt>
    <dgm:pt modelId="{0AD2AAE7-F3B3-4663-BD38-2DA9E6059A88}" type="pres">
      <dgm:prSet presAssocID="{18D48C6B-5D16-4FA7-8CF2-DEF482E3B02D}" presName="node" presStyleLbl="node1" presStyleIdx="0" presStyleCnt="4">
        <dgm:presLayoutVars>
          <dgm:bulletEnabled val="1"/>
        </dgm:presLayoutVars>
      </dgm:prSet>
      <dgm:spPr/>
    </dgm:pt>
    <dgm:pt modelId="{C1713EA3-C0D7-4EE9-A054-A1778068EFBA}" type="pres">
      <dgm:prSet presAssocID="{CBF24710-CD7A-4A56-B321-50A6F2762294}" presName="Name9" presStyleLbl="parChTrans1D2" presStyleIdx="1" presStyleCnt="4"/>
      <dgm:spPr/>
    </dgm:pt>
    <dgm:pt modelId="{F978C146-7DA8-49E5-B5E2-E84757D26316}" type="pres">
      <dgm:prSet presAssocID="{CBF24710-CD7A-4A56-B321-50A6F2762294}" presName="connTx" presStyleLbl="parChTrans1D2" presStyleIdx="1" presStyleCnt="4"/>
      <dgm:spPr/>
    </dgm:pt>
    <dgm:pt modelId="{3DCFFFB6-4019-4D26-80FE-A0DE8BCA20DA}" type="pres">
      <dgm:prSet presAssocID="{046456AF-327E-4248-BB09-32D6FD20E54F}" presName="node" presStyleLbl="node1" presStyleIdx="1" presStyleCnt="4">
        <dgm:presLayoutVars>
          <dgm:bulletEnabled val="1"/>
        </dgm:presLayoutVars>
      </dgm:prSet>
      <dgm:spPr/>
    </dgm:pt>
    <dgm:pt modelId="{F4784721-E200-4FA5-AA48-50E57860D6EE}" type="pres">
      <dgm:prSet presAssocID="{A0D170BA-A363-4707-81E6-6615124377F6}" presName="Name9" presStyleLbl="parChTrans1D2" presStyleIdx="2" presStyleCnt="4"/>
      <dgm:spPr/>
    </dgm:pt>
    <dgm:pt modelId="{FBAB52FF-8501-4422-9D4E-252E454C55D9}" type="pres">
      <dgm:prSet presAssocID="{A0D170BA-A363-4707-81E6-6615124377F6}" presName="connTx" presStyleLbl="parChTrans1D2" presStyleIdx="2" presStyleCnt="4"/>
      <dgm:spPr/>
    </dgm:pt>
    <dgm:pt modelId="{89D579D0-ED85-4D80-BDE7-7B9401AC9F0E}" type="pres">
      <dgm:prSet presAssocID="{6A67CDD8-0C32-4199-96E7-7F10F303152B}" presName="node" presStyleLbl="node1" presStyleIdx="2" presStyleCnt="4">
        <dgm:presLayoutVars>
          <dgm:bulletEnabled val="1"/>
        </dgm:presLayoutVars>
      </dgm:prSet>
      <dgm:spPr/>
    </dgm:pt>
    <dgm:pt modelId="{A303D1F9-49CC-4A93-8A80-94BE12DFB244}" type="pres">
      <dgm:prSet presAssocID="{1E2C047A-C87F-4517-A1C1-329E4B3BEDDE}" presName="Name9" presStyleLbl="parChTrans1D2" presStyleIdx="3" presStyleCnt="4"/>
      <dgm:spPr/>
    </dgm:pt>
    <dgm:pt modelId="{80CC5B6B-20EE-4B2B-BF02-DF0D65ED9C75}" type="pres">
      <dgm:prSet presAssocID="{1E2C047A-C87F-4517-A1C1-329E4B3BEDDE}" presName="connTx" presStyleLbl="parChTrans1D2" presStyleIdx="3" presStyleCnt="4"/>
      <dgm:spPr/>
    </dgm:pt>
    <dgm:pt modelId="{CEC4AA25-FBCD-42D0-B766-6BE407A9058C}" type="pres">
      <dgm:prSet presAssocID="{ED7AE851-E6DE-4976-BCAC-71F823E49615}" presName="node" presStyleLbl="node1" presStyleIdx="3" presStyleCnt="4">
        <dgm:presLayoutVars>
          <dgm:bulletEnabled val="1"/>
        </dgm:presLayoutVars>
      </dgm:prSet>
      <dgm:spPr/>
    </dgm:pt>
  </dgm:ptLst>
  <dgm:cxnLst>
    <dgm:cxn modelId="{F3A4AC25-3437-40B1-924C-007E8FF5BEB2}" type="presOf" srcId="{808A1A7C-A842-4E07-81F6-1C7CE8E85C23}" destId="{35506D28-1A18-47C4-A3D8-F1C751FCDB57}" srcOrd="0" destOrd="0" presId="urn:microsoft.com/office/officeart/2005/8/layout/radial1"/>
    <dgm:cxn modelId="{4773C852-D7CE-421A-AA0C-7496DA92D49D}" srcId="{6B3F4BA1-9D17-42C1-8BED-342AD0AE9B68}" destId="{ED7AE851-E6DE-4976-BCAC-71F823E49615}" srcOrd="3" destOrd="0" parTransId="{1E2C047A-C87F-4517-A1C1-329E4B3BEDDE}" sibTransId="{7BCDBA38-38D0-414E-8248-C2D02B36A547}"/>
    <dgm:cxn modelId="{F3B14D53-06A1-436A-9F15-1D3FF9ED0D7F}" type="presOf" srcId="{CBF24710-CD7A-4A56-B321-50A6F2762294}" destId="{C1713EA3-C0D7-4EE9-A054-A1778068EFBA}" srcOrd="0" destOrd="0" presId="urn:microsoft.com/office/officeart/2005/8/layout/radial1"/>
    <dgm:cxn modelId="{BFBEE772-1F02-44C6-87E9-29458D43F637}" srcId="{6B3F4BA1-9D17-42C1-8BED-342AD0AE9B68}" destId="{046456AF-327E-4248-BB09-32D6FD20E54F}" srcOrd="1" destOrd="0" parTransId="{CBF24710-CD7A-4A56-B321-50A6F2762294}" sibTransId="{EAB25AB8-AA02-49F5-9518-8E630341E969}"/>
    <dgm:cxn modelId="{1D495577-25BF-4845-B533-D3594F1FA294}" type="presOf" srcId="{CBF24710-CD7A-4A56-B321-50A6F2762294}" destId="{F978C146-7DA8-49E5-B5E2-E84757D26316}" srcOrd="1" destOrd="0" presId="urn:microsoft.com/office/officeart/2005/8/layout/radial1"/>
    <dgm:cxn modelId="{F3F49780-3AF8-4BA4-B80E-D540041AD730}" type="presOf" srcId="{A0D170BA-A363-4707-81E6-6615124377F6}" destId="{F4784721-E200-4FA5-AA48-50E57860D6EE}" srcOrd="0" destOrd="0" presId="urn:microsoft.com/office/officeart/2005/8/layout/radial1"/>
    <dgm:cxn modelId="{4133858F-717A-42CB-AF10-8F463547D969}" type="presOf" srcId="{A0D170BA-A363-4707-81E6-6615124377F6}" destId="{FBAB52FF-8501-4422-9D4E-252E454C55D9}" srcOrd="1" destOrd="0" presId="urn:microsoft.com/office/officeart/2005/8/layout/radial1"/>
    <dgm:cxn modelId="{D2C3C596-90E2-41B4-B189-65FF282D6D6C}" type="presOf" srcId="{046456AF-327E-4248-BB09-32D6FD20E54F}" destId="{3DCFFFB6-4019-4D26-80FE-A0DE8BCA20DA}" srcOrd="0" destOrd="0" presId="urn:microsoft.com/office/officeart/2005/8/layout/radial1"/>
    <dgm:cxn modelId="{E92D1F97-E1B7-4E80-BC5C-112985D4C750}" type="presOf" srcId="{1E2C047A-C87F-4517-A1C1-329E4B3BEDDE}" destId="{80CC5B6B-20EE-4B2B-BF02-DF0D65ED9C75}" srcOrd="1" destOrd="0" presId="urn:microsoft.com/office/officeart/2005/8/layout/radial1"/>
    <dgm:cxn modelId="{19A02F9A-B104-4214-90B5-2F123FCE0AFF}" srcId="{B13CE887-3E1B-4A27-AFB5-9A935630B0DC}" destId="{6B3F4BA1-9D17-42C1-8BED-342AD0AE9B68}" srcOrd="0" destOrd="0" parTransId="{4EDAC4F1-82D4-40D3-8863-85A3FD00FF39}" sibTransId="{B3D34CE6-55E2-49D5-B0E8-10C93A219A3B}"/>
    <dgm:cxn modelId="{5B2DB0A9-F8A6-4316-B74E-C69D5635CEC8}" type="presOf" srcId="{18D48C6B-5D16-4FA7-8CF2-DEF482E3B02D}" destId="{0AD2AAE7-F3B3-4663-BD38-2DA9E6059A88}" srcOrd="0" destOrd="0" presId="urn:microsoft.com/office/officeart/2005/8/layout/radial1"/>
    <dgm:cxn modelId="{6566BCB2-2C26-48B6-95CF-36BB4F08BA01}" type="presOf" srcId="{1E2C047A-C87F-4517-A1C1-329E4B3BEDDE}" destId="{A303D1F9-49CC-4A93-8A80-94BE12DFB244}" srcOrd="0" destOrd="0" presId="urn:microsoft.com/office/officeart/2005/8/layout/radial1"/>
    <dgm:cxn modelId="{D05802CD-DB15-4F0B-98A8-8EC14BF83684}" type="presOf" srcId="{6B3F4BA1-9D17-42C1-8BED-342AD0AE9B68}" destId="{D6B39EA3-82A8-48FE-978F-5829946ACE2D}" srcOrd="0" destOrd="0" presId="urn:microsoft.com/office/officeart/2005/8/layout/radial1"/>
    <dgm:cxn modelId="{D21733D0-3646-418B-8814-B0ED7B74DE87}" type="presOf" srcId="{B13CE887-3E1B-4A27-AFB5-9A935630B0DC}" destId="{E865C350-2737-45FB-A91C-3EAE59E2B36F}" srcOrd="0" destOrd="0" presId="urn:microsoft.com/office/officeart/2005/8/layout/radial1"/>
    <dgm:cxn modelId="{3FC386D6-C973-42F7-B755-5226F758F62C}" type="presOf" srcId="{6A67CDD8-0C32-4199-96E7-7F10F303152B}" destId="{89D579D0-ED85-4D80-BDE7-7B9401AC9F0E}" srcOrd="0" destOrd="0" presId="urn:microsoft.com/office/officeart/2005/8/layout/radial1"/>
    <dgm:cxn modelId="{32BCB9E0-0D07-4562-ACE5-0E2417FC1532}" type="presOf" srcId="{808A1A7C-A842-4E07-81F6-1C7CE8E85C23}" destId="{88C2D595-C0B1-4C7B-A469-D813BA0A7742}" srcOrd="1" destOrd="0" presId="urn:microsoft.com/office/officeart/2005/8/layout/radial1"/>
    <dgm:cxn modelId="{95C8C9E6-AD03-44B4-815F-746CC54DDDA8}" srcId="{6B3F4BA1-9D17-42C1-8BED-342AD0AE9B68}" destId="{18D48C6B-5D16-4FA7-8CF2-DEF482E3B02D}" srcOrd="0" destOrd="0" parTransId="{808A1A7C-A842-4E07-81F6-1C7CE8E85C23}" sibTransId="{B89F2467-C8D8-4B26-A83B-7B037B1656C9}"/>
    <dgm:cxn modelId="{7ECAF4F1-27CD-4F90-BB92-8FB3DC4265B3}" srcId="{6B3F4BA1-9D17-42C1-8BED-342AD0AE9B68}" destId="{6A67CDD8-0C32-4199-96E7-7F10F303152B}" srcOrd="2" destOrd="0" parTransId="{A0D170BA-A363-4707-81E6-6615124377F6}" sibTransId="{3B5D646C-D6D2-4791-BCFD-D7D65B9ABBCB}"/>
    <dgm:cxn modelId="{2E4B0AF7-13FA-4097-A6C3-C568014C586D}" type="presOf" srcId="{ED7AE851-E6DE-4976-BCAC-71F823E49615}" destId="{CEC4AA25-FBCD-42D0-B766-6BE407A9058C}" srcOrd="0" destOrd="0" presId="urn:microsoft.com/office/officeart/2005/8/layout/radial1"/>
    <dgm:cxn modelId="{34441AD3-1CF9-4EAF-BF3A-D67E07611BE2}" type="presParOf" srcId="{E865C350-2737-45FB-A91C-3EAE59E2B36F}" destId="{D6B39EA3-82A8-48FE-978F-5829946ACE2D}" srcOrd="0" destOrd="0" presId="urn:microsoft.com/office/officeart/2005/8/layout/radial1"/>
    <dgm:cxn modelId="{79D258F3-AB5B-4583-882C-9CDABA478069}" type="presParOf" srcId="{E865C350-2737-45FB-A91C-3EAE59E2B36F}" destId="{35506D28-1A18-47C4-A3D8-F1C751FCDB57}" srcOrd="1" destOrd="0" presId="urn:microsoft.com/office/officeart/2005/8/layout/radial1"/>
    <dgm:cxn modelId="{146DE679-7AC0-4E32-A4C0-A43D6B7E108E}" type="presParOf" srcId="{35506D28-1A18-47C4-A3D8-F1C751FCDB57}" destId="{88C2D595-C0B1-4C7B-A469-D813BA0A7742}" srcOrd="0" destOrd="0" presId="urn:microsoft.com/office/officeart/2005/8/layout/radial1"/>
    <dgm:cxn modelId="{27D915E5-B044-4551-8141-5F49E99F98AD}" type="presParOf" srcId="{E865C350-2737-45FB-A91C-3EAE59E2B36F}" destId="{0AD2AAE7-F3B3-4663-BD38-2DA9E6059A88}" srcOrd="2" destOrd="0" presId="urn:microsoft.com/office/officeart/2005/8/layout/radial1"/>
    <dgm:cxn modelId="{1AECD91D-DEAD-4B6E-B9AD-A261699E6E0A}" type="presParOf" srcId="{E865C350-2737-45FB-A91C-3EAE59E2B36F}" destId="{C1713EA3-C0D7-4EE9-A054-A1778068EFBA}" srcOrd="3" destOrd="0" presId="urn:microsoft.com/office/officeart/2005/8/layout/radial1"/>
    <dgm:cxn modelId="{5427566E-EE69-446D-8015-A4FC8A4DF9EF}" type="presParOf" srcId="{C1713EA3-C0D7-4EE9-A054-A1778068EFBA}" destId="{F978C146-7DA8-49E5-B5E2-E84757D26316}" srcOrd="0" destOrd="0" presId="urn:microsoft.com/office/officeart/2005/8/layout/radial1"/>
    <dgm:cxn modelId="{73548B3E-C951-4EE5-85EE-567DE5C7D0A5}" type="presParOf" srcId="{E865C350-2737-45FB-A91C-3EAE59E2B36F}" destId="{3DCFFFB6-4019-4D26-80FE-A0DE8BCA20DA}" srcOrd="4" destOrd="0" presId="urn:microsoft.com/office/officeart/2005/8/layout/radial1"/>
    <dgm:cxn modelId="{467C93EE-C5E3-49D2-9DC2-E6B6488DF9F2}" type="presParOf" srcId="{E865C350-2737-45FB-A91C-3EAE59E2B36F}" destId="{F4784721-E200-4FA5-AA48-50E57860D6EE}" srcOrd="5" destOrd="0" presId="urn:microsoft.com/office/officeart/2005/8/layout/radial1"/>
    <dgm:cxn modelId="{E1D3F34C-B78A-42E2-B96E-1BEA5CE2EC8B}" type="presParOf" srcId="{F4784721-E200-4FA5-AA48-50E57860D6EE}" destId="{FBAB52FF-8501-4422-9D4E-252E454C55D9}" srcOrd="0" destOrd="0" presId="urn:microsoft.com/office/officeart/2005/8/layout/radial1"/>
    <dgm:cxn modelId="{C1ABAFA8-D0EB-46DB-9EF8-3BB0BE835D8E}" type="presParOf" srcId="{E865C350-2737-45FB-A91C-3EAE59E2B36F}" destId="{89D579D0-ED85-4D80-BDE7-7B9401AC9F0E}" srcOrd="6" destOrd="0" presId="urn:microsoft.com/office/officeart/2005/8/layout/radial1"/>
    <dgm:cxn modelId="{7295B1E5-258E-4B89-83F2-B8386A833D18}" type="presParOf" srcId="{E865C350-2737-45FB-A91C-3EAE59E2B36F}" destId="{A303D1F9-49CC-4A93-8A80-94BE12DFB244}" srcOrd="7" destOrd="0" presId="urn:microsoft.com/office/officeart/2005/8/layout/radial1"/>
    <dgm:cxn modelId="{0FFD5849-9D74-4075-945F-F6DCF0F2E053}" type="presParOf" srcId="{A303D1F9-49CC-4A93-8A80-94BE12DFB244}" destId="{80CC5B6B-20EE-4B2B-BF02-DF0D65ED9C75}" srcOrd="0" destOrd="0" presId="urn:microsoft.com/office/officeart/2005/8/layout/radial1"/>
    <dgm:cxn modelId="{BD6361BC-D1E1-4A1E-92F1-11BE65BB8D82}" type="presParOf" srcId="{E865C350-2737-45FB-A91C-3EAE59E2B36F}" destId="{CEC4AA25-FBCD-42D0-B766-6BE407A9058C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B39EA3-82A8-48FE-978F-5829946ACE2D}">
      <dsp:nvSpPr>
        <dsp:cNvPr id="0" name=""/>
        <dsp:cNvSpPr/>
      </dsp:nvSpPr>
      <dsp:spPr>
        <a:xfrm>
          <a:off x="2559479" y="1248086"/>
          <a:ext cx="947886" cy="9478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900" kern="1200"/>
            <a:t>Project Consultants</a:t>
          </a:r>
        </a:p>
      </dsp:txBody>
      <dsp:txXfrm>
        <a:off x="2698294" y="1386901"/>
        <a:ext cx="670256" cy="670256"/>
      </dsp:txXfrm>
    </dsp:sp>
    <dsp:sp modelId="{35506D28-1A18-47C4-A3D8-F1C751FCDB57}">
      <dsp:nvSpPr>
        <dsp:cNvPr id="0" name=""/>
        <dsp:cNvSpPr/>
      </dsp:nvSpPr>
      <dsp:spPr>
        <a:xfrm rot="16200000">
          <a:off x="2890228" y="1090830"/>
          <a:ext cx="286388" cy="28123"/>
        </a:xfrm>
        <a:custGeom>
          <a:avLst/>
          <a:gdLst/>
          <a:ahLst/>
          <a:cxnLst/>
          <a:rect l="0" t="0" r="0" b="0"/>
          <a:pathLst>
            <a:path>
              <a:moveTo>
                <a:pt x="0" y="14061"/>
              </a:moveTo>
              <a:lnTo>
                <a:pt x="286388" y="1406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500" kern="1200"/>
        </a:p>
      </dsp:txBody>
      <dsp:txXfrm>
        <a:off x="3026262" y="1097732"/>
        <a:ext cx="14319" cy="14319"/>
      </dsp:txXfrm>
    </dsp:sp>
    <dsp:sp modelId="{0AD2AAE7-F3B3-4663-BD38-2DA9E6059A88}">
      <dsp:nvSpPr>
        <dsp:cNvPr id="0" name=""/>
        <dsp:cNvSpPr/>
      </dsp:nvSpPr>
      <dsp:spPr>
        <a:xfrm>
          <a:off x="2559479" y="13811"/>
          <a:ext cx="947886" cy="9478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900" kern="1200"/>
            <a:t>Training interviewers </a:t>
          </a:r>
        </a:p>
      </dsp:txBody>
      <dsp:txXfrm>
        <a:off x="2698294" y="152626"/>
        <a:ext cx="670256" cy="670256"/>
      </dsp:txXfrm>
    </dsp:sp>
    <dsp:sp modelId="{C1713EA3-C0D7-4EE9-A054-A1778068EFBA}">
      <dsp:nvSpPr>
        <dsp:cNvPr id="0" name=""/>
        <dsp:cNvSpPr/>
      </dsp:nvSpPr>
      <dsp:spPr>
        <a:xfrm>
          <a:off x="3507365" y="1707968"/>
          <a:ext cx="286388" cy="28123"/>
        </a:xfrm>
        <a:custGeom>
          <a:avLst/>
          <a:gdLst/>
          <a:ahLst/>
          <a:cxnLst/>
          <a:rect l="0" t="0" r="0" b="0"/>
          <a:pathLst>
            <a:path>
              <a:moveTo>
                <a:pt x="0" y="14061"/>
              </a:moveTo>
              <a:lnTo>
                <a:pt x="286388" y="1406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500" kern="1200"/>
        </a:p>
      </dsp:txBody>
      <dsp:txXfrm>
        <a:off x="3643400" y="1714870"/>
        <a:ext cx="14319" cy="14319"/>
      </dsp:txXfrm>
    </dsp:sp>
    <dsp:sp modelId="{3DCFFFB6-4019-4D26-80FE-A0DE8BCA20DA}">
      <dsp:nvSpPr>
        <dsp:cNvPr id="0" name=""/>
        <dsp:cNvSpPr/>
      </dsp:nvSpPr>
      <dsp:spPr>
        <a:xfrm>
          <a:off x="3793753" y="1248086"/>
          <a:ext cx="947886" cy="9478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900" kern="1200"/>
            <a:t>Member Checking </a:t>
          </a:r>
        </a:p>
      </dsp:txBody>
      <dsp:txXfrm>
        <a:off x="3932568" y="1386901"/>
        <a:ext cx="670256" cy="670256"/>
      </dsp:txXfrm>
    </dsp:sp>
    <dsp:sp modelId="{F4784721-E200-4FA5-AA48-50E57860D6EE}">
      <dsp:nvSpPr>
        <dsp:cNvPr id="0" name=""/>
        <dsp:cNvSpPr/>
      </dsp:nvSpPr>
      <dsp:spPr>
        <a:xfrm rot="5400000">
          <a:off x="2890228" y="2325105"/>
          <a:ext cx="286388" cy="28123"/>
        </a:xfrm>
        <a:custGeom>
          <a:avLst/>
          <a:gdLst/>
          <a:ahLst/>
          <a:cxnLst/>
          <a:rect l="0" t="0" r="0" b="0"/>
          <a:pathLst>
            <a:path>
              <a:moveTo>
                <a:pt x="0" y="14061"/>
              </a:moveTo>
              <a:lnTo>
                <a:pt x="286388" y="1406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500" kern="1200"/>
        </a:p>
      </dsp:txBody>
      <dsp:txXfrm>
        <a:off x="3026262" y="2332007"/>
        <a:ext cx="14319" cy="14319"/>
      </dsp:txXfrm>
    </dsp:sp>
    <dsp:sp modelId="{89D579D0-ED85-4D80-BDE7-7B9401AC9F0E}">
      <dsp:nvSpPr>
        <dsp:cNvPr id="0" name=""/>
        <dsp:cNvSpPr/>
      </dsp:nvSpPr>
      <dsp:spPr>
        <a:xfrm>
          <a:off x="2559479" y="2482361"/>
          <a:ext cx="947886" cy="9478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900" kern="1200"/>
            <a:t>Consent</a:t>
          </a:r>
        </a:p>
      </dsp:txBody>
      <dsp:txXfrm>
        <a:off x="2698294" y="2621176"/>
        <a:ext cx="670256" cy="670256"/>
      </dsp:txXfrm>
    </dsp:sp>
    <dsp:sp modelId="{A303D1F9-49CC-4A93-8A80-94BE12DFB244}">
      <dsp:nvSpPr>
        <dsp:cNvPr id="0" name=""/>
        <dsp:cNvSpPr/>
      </dsp:nvSpPr>
      <dsp:spPr>
        <a:xfrm rot="10800000">
          <a:off x="2273091" y="1707968"/>
          <a:ext cx="286388" cy="28123"/>
        </a:xfrm>
        <a:custGeom>
          <a:avLst/>
          <a:gdLst/>
          <a:ahLst/>
          <a:cxnLst/>
          <a:rect l="0" t="0" r="0" b="0"/>
          <a:pathLst>
            <a:path>
              <a:moveTo>
                <a:pt x="0" y="14061"/>
              </a:moveTo>
              <a:lnTo>
                <a:pt x="286388" y="1406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500" kern="1200"/>
        </a:p>
      </dsp:txBody>
      <dsp:txXfrm rot="10800000">
        <a:off x="2409125" y="1714870"/>
        <a:ext cx="14319" cy="14319"/>
      </dsp:txXfrm>
    </dsp:sp>
    <dsp:sp modelId="{CEC4AA25-FBCD-42D0-B766-6BE407A9058C}">
      <dsp:nvSpPr>
        <dsp:cNvPr id="0" name=""/>
        <dsp:cNvSpPr/>
      </dsp:nvSpPr>
      <dsp:spPr>
        <a:xfrm>
          <a:off x="1325204" y="1248086"/>
          <a:ext cx="947886" cy="9478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900" kern="1200"/>
            <a:t>Feedback on interview guide</a:t>
          </a:r>
        </a:p>
      </dsp:txBody>
      <dsp:txXfrm>
        <a:off x="1464019" y="1386901"/>
        <a:ext cx="670256" cy="6702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4500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d9312a4afc_0_2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d9312a4afc_0_2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200" i="0" dirty="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CA" i="0" dirty="0"/>
          </a:p>
        </p:txBody>
      </p:sp>
    </p:spTree>
    <p:extLst>
      <p:ext uri="{BB962C8B-B14F-4D97-AF65-F5344CB8AC3E}">
        <p14:creationId xmlns:p14="http://schemas.microsoft.com/office/powerpoint/2010/main" val="32754793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CA" i="1" dirty="0"/>
          </a:p>
        </p:txBody>
      </p:sp>
    </p:spTree>
    <p:extLst>
      <p:ext uri="{BB962C8B-B14F-4D97-AF65-F5344CB8AC3E}">
        <p14:creationId xmlns:p14="http://schemas.microsoft.com/office/powerpoint/2010/main" val="35944096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CA" i="0" dirty="0"/>
          </a:p>
        </p:txBody>
      </p:sp>
    </p:spTree>
    <p:extLst>
      <p:ext uri="{BB962C8B-B14F-4D97-AF65-F5344CB8AC3E}">
        <p14:creationId xmlns:p14="http://schemas.microsoft.com/office/powerpoint/2010/main" val="1143933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758c9eb6da_0_3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758c9eb6da_0_34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 defTabSz="931774">
              <a:lnSpc>
                <a:spcPct val="115000"/>
              </a:lnSpc>
              <a:spcBef>
                <a:spcPts val="1223"/>
              </a:spcBef>
              <a:buFont typeface="Arial" panose="020B0604020202020204" pitchFamily="34" charset="0"/>
              <a:buNone/>
              <a:defRPr/>
            </a:pPr>
            <a:r>
              <a:rPr 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28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marL="0" indent="0" defTabSz="931774">
              <a:lnSpc>
                <a:spcPct val="115000"/>
              </a:lnSpc>
              <a:spcBef>
                <a:spcPts val="1223"/>
              </a:spcBef>
              <a:buFont typeface="Arial" panose="020B0604020202020204" pitchFamily="34" charset="0"/>
              <a:buNone/>
              <a:defRPr/>
            </a:pPr>
            <a:endParaRPr lang="en-C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6913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d9312a4afc_0_2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d9312a4afc_0_2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200" dirty="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18083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d9312a4afc_0_2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d9312a4afc_0_2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200" dirty="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80408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d9312a4afc_0_2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d9312a4afc_0_2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200" dirty="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06369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CA" i="1" dirty="0"/>
          </a:p>
        </p:txBody>
      </p:sp>
    </p:spTree>
    <p:extLst>
      <p:ext uri="{BB962C8B-B14F-4D97-AF65-F5344CB8AC3E}">
        <p14:creationId xmlns:p14="http://schemas.microsoft.com/office/powerpoint/2010/main" val="25748238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066399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103541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CA" i="1" dirty="0"/>
          </a:p>
        </p:txBody>
      </p:sp>
    </p:spTree>
    <p:extLst>
      <p:ext uri="{BB962C8B-B14F-4D97-AF65-F5344CB8AC3E}">
        <p14:creationId xmlns:p14="http://schemas.microsoft.com/office/powerpoint/2010/main" val="24176885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276658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CA" i="0" dirty="0"/>
          </a:p>
        </p:txBody>
      </p:sp>
    </p:spTree>
    <p:extLst>
      <p:ext uri="{BB962C8B-B14F-4D97-AF65-F5344CB8AC3E}">
        <p14:creationId xmlns:p14="http://schemas.microsoft.com/office/powerpoint/2010/main" val="21960967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d9312a4afc_0_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d9312a4afc_0_2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CA" sz="1200" b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df5c9d5f9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df5c9d5f9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CA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CA" i="0" dirty="0"/>
          </a:p>
        </p:txBody>
      </p:sp>
    </p:spTree>
    <p:extLst>
      <p:ext uri="{BB962C8B-B14F-4D97-AF65-F5344CB8AC3E}">
        <p14:creationId xmlns:p14="http://schemas.microsoft.com/office/powerpoint/2010/main" val="36291794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deea09b112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deea09b112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2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2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2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758c9eb6da_0_3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758c9eb6da_0_34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15875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990580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deea09b112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deea09b112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200" u="none" dirty="0">
              <a:solidFill>
                <a:schemeClr val="dk1"/>
              </a:solidFill>
              <a:latin typeface="Times New Roman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620858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d9312a4afc_0_3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d9312a4afc_0_3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CA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CA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670088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758c9eb6da_0_3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758c9eb6da_0_34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15875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413776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CA" i="1" dirty="0"/>
          </a:p>
        </p:txBody>
      </p:sp>
    </p:spTree>
    <p:extLst>
      <p:ext uri="{BB962C8B-B14F-4D97-AF65-F5344CB8AC3E}">
        <p14:creationId xmlns:p14="http://schemas.microsoft.com/office/powerpoint/2010/main" val="177882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758c9eb6da_0_3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758c9eb6da_0_34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875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34901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CA" i="1" dirty="0"/>
          </a:p>
        </p:txBody>
      </p:sp>
    </p:spTree>
    <p:extLst>
      <p:ext uri="{BB962C8B-B14F-4D97-AF65-F5344CB8AC3E}">
        <p14:creationId xmlns:p14="http://schemas.microsoft.com/office/powerpoint/2010/main" val="3386882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101259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CA" i="0" dirty="0"/>
          </a:p>
        </p:txBody>
      </p:sp>
    </p:spTree>
    <p:extLst>
      <p:ext uri="{BB962C8B-B14F-4D97-AF65-F5344CB8AC3E}">
        <p14:creationId xmlns:p14="http://schemas.microsoft.com/office/powerpoint/2010/main" val="3229091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7596B-DF48-534E-9E15-5A93A98C7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075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7596B-DF48-534E-9E15-5A93A98C7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733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7596B-DF48-534E-9E15-5A93A98C7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0509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7596B-DF48-534E-9E15-5A93A98C7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6817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7596B-DF48-534E-9E15-5A93A98C7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5780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7596B-DF48-534E-9E15-5A93A98C7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648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7596B-DF48-534E-9E15-5A93A98C7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9386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7596B-DF48-534E-9E15-5A93A98C7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1867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7596B-DF48-534E-9E15-5A93A98C7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905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7596B-DF48-534E-9E15-5A93A98C7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722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67615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0250" y="4861720"/>
            <a:ext cx="2063750" cy="2738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647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355987-1169-D297-2532-4781AB288BB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7835487" y="173375"/>
            <a:ext cx="1273941" cy="978619"/>
          </a:xfrm>
          <a:prstGeom prst="rect">
            <a:avLst/>
          </a:prstGeom>
        </p:spPr>
      </p:pic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15781-9D8E-46F9-9943-80C83DA98CF1}" type="datetime1">
              <a:rPr lang="en-US" smtClean="0"/>
              <a:t>6/21/23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3B37D99-902A-5349-9C3C-64AD037D2287}"/>
              </a:ext>
            </a:extLst>
          </p:cNvPr>
          <p:cNvSpPr/>
          <p:nvPr userDrawn="1"/>
        </p:nvSpPr>
        <p:spPr>
          <a:xfrm>
            <a:off x="0" y="4869657"/>
            <a:ext cx="9144000" cy="2738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accent2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C966D8-EBD4-1584-6D5B-00AB8529C27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955164" y="54155"/>
            <a:ext cx="1188836" cy="91324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6600" y="4842272"/>
            <a:ext cx="2057400" cy="301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44AEFEE5-E198-F74F-B5C5-5745243016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325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6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7.png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080/09687599.2019.1583551" TargetMode="External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79757-8B4E-F5BF-8174-ACCDFE1A5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Presentation Disclaimer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8E890-A550-38C3-1197-B5574579C7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This presentation is based on preliminary results as of February 9</a:t>
            </a:r>
            <a:r>
              <a:rPr lang="en-CA" sz="1600" baseline="30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CA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2023 </a:t>
            </a:r>
            <a:r>
              <a:rPr lang="en-CA" sz="1600" dirty="0">
                <a:latin typeface="Calibri" panose="020F0502020204030204" pitchFamily="34" charset="0"/>
                <a:cs typeface="Calibri" panose="020F0502020204030204" pitchFamily="34" charset="0"/>
              </a:rPr>
              <a:t>from the Sport and Belonging project. Data analysis is ongoing, and a</a:t>
            </a:r>
            <a:r>
              <a:rPr lang="en-CA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 updated version of the project and results will be published in the future. </a:t>
            </a:r>
          </a:p>
          <a:p>
            <a:pPr marL="0" indent="0">
              <a:buNone/>
            </a:pPr>
            <a:r>
              <a:rPr lang="en-CA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We encourage you to check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back in with the project at the end of 2023 and in 2024 for published articles and knowledge translation materials. </a:t>
            </a: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CA" sz="1600" dirty="0">
                <a:latin typeface="Calibri" panose="020F0502020204030204" pitchFamily="34" charset="0"/>
                <a:cs typeface="Calibri" panose="020F0502020204030204" pitchFamily="34" charset="0"/>
              </a:rPr>
              <a:t>Please use the following citation: </a:t>
            </a:r>
          </a:p>
          <a:p>
            <a:pPr marL="0" indent="0">
              <a:buNone/>
            </a:pPr>
            <a:r>
              <a:rPr lang="en-CA" sz="1600" dirty="0">
                <a:latin typeface="Calibri" panose="020F0502020204030204" pitchFamily="34" charset="0"/>
                <a:cs typeface="Calibri" panose="020F0502020204030204" pitchFamily="34" charset="0"/>
              </a:rPr>
              <a:t>St.John, L., Renwick, R., Arbour-Nicitopoulos, K., Routledge, F., Zheng, R., Caplan, B., Denault, C., Findlay, F., McDonald, V., &amp; Noronha, J. </a:t>
            </a:r>
            <a:r>
              <a:rPr lang="en-CA" sz="160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(2023, Feb). 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Fostering and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developing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belonging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young adults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with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intellectual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developmental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disabilities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through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Sport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Lessons from an inclusive study. </a:t>
            </a:r>
            <a:r>
              <a:rPr lang="en-CA" sz="160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Presented at the Canadian Health and Wellbeing in Developmental Disabilities Conference, Toronto, ON.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1D877-0695-5198-179D-4813AE645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7596B-DF48-534E-9E15-5A93A98C707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542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09C48BD-13CD-43C3-812D-F80F88306AE6}"/>
              </a:ext>
            </a:extLst>
          </p:cNvPr>
          <p:cNvSpPr/>
          <p:nvPr/>
        </p:nvSpPr>
        <p:spPr>
          <a:xfrm>
            <a:off x="0" y="2044212"/>
            <a:ext cx="9144000" cy="1055075"/>
          </a:xfrm>
          <a:prstGeom prst="rect">
            <a:avLst/>
          </a:prstGeom>
          <a:solidFill>
            <a:srgbClr val="C8372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800" b="1" dirty="0">
              <a:latin typeface="Times" pitchFamily="2" charset="0"/>
              <a:cs typeface="Arial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014225-1992-486F-B012-E2AD9E0FF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3710" y="4869656"/>
            <a:ext cx="2057400" cy="273844"/>
          </a:xfrm>
        </p:spPr>
        <p:txBody>
          <a:bodyPr/>
          <a:lstStyle/>
          <a:p>
            <a:fld id="{0A37596B-DF48-534E-9E15-5A93A98C707C}" type="slidenum">
              <a:rPr lang="en-US" smtClean="0"/>
              <a:t>10</a:t>
            </a:fld>
            <a:endParaRPr lang="en-US" dirty="0"/>
          </a:p>
        </p:txBody>
      </p:sp>
      <p:sp>
        <p:nvSpPr>
          <p:cNvPr id="4" name="Google Shape;152;p26">
            <a:extLst>
              <a:ext uri="{FF2B5EF4-FFF2-40B4-BE49-F238E27FC236}">
                <a16:creationId xmlns:a16="http://schemas.microsoft.com/office/drawing/2014/main" id="{872B7826-7B29-41C4-9086-13BE2C190D43}"/>
              </a:ext>
            </a:extLst>
          </p:cNvPr>
          <p:cNvSpPr txBox="1"/>
          <p:nvPr/>
        </p:nvSpPr>
        <p:spPr>
          <a:xfrm>
            <a:off x="1461948" y="2333249"/>
            <a:ext cx="6220103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CA" sz="3000" b="1" dirty="0">
                <a:solidFill>
                  <a:srgbClr val="FFFFFF"/>
                </a:solidFill>
                <a:latin typeface="Times New Roman"/>
                <a:cs typeface="Times New Roman"/>
              </a:rPr>
              <a:t>Role of organized sport and belonging</a:t>
            </a:r>
          </a:p>
        </p:txBody>
      </p:sp>
    </p:spTree>
    <p:extLst>
      <p:ext uri="{BB962C8B-B14F-4D97-AF65-F5344CB8AC3E}">
        <p14:creationId xmlns:p14="http://schemas.microsoft.com/office/powerpoint/2010/main" val="3920136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1D154-346F-4674-B279-53F607BE3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2000" dirty="0"/>
              <a:t>Benefits of Organized Sport 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BE51F-3432-F56A-6E5E-F1B8677821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3354429"/>
            <a:ext cx="7886700" cy="127829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C9D7B4-1547-EA85-F8F8-FDB6D0169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7596B-DF48-534E-9E15-5A93A98C707C}" type="slidenum">
              <a:rPr lang="en-US" smtClean="0"/>
              <a:t>11</a:t>
            </a:fld>
            <a:endParaRPr lang="en-US" dirty="0"/>
          </a:p>
        </p:txBody>
      </p:sp>
      <p:pic>
        <p:nvPicPr>
          <p:cNvPr id="5" name="Picture 5" descr="Icon&#10;&#10;Description automatically generated">
            <a:extLst>
              <a:ext uri="{FF2B5EF4-FFF2-40B4-BE49-F238E27FC236}">
                <a16:creationId xmlns:a16="http://schemas.microsoft.com/office/drawing/2014/main" id="{54AE5554-2F70-F8E7-A51F-32EF599139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323" y="1513088"/>
            <a:ext cx="1958139" cy="2367714"/>
          </a:xfrm>
          <a:prstGeom prst="rect">
            <a:avLst/>
          </a:prstGeom>
        </p:spPr>
      </p:pic>
      <p:pic>
        <p:nvPicPr>
          <p:cNvPr id="6" name="Picture 6" descr="Text&#10;&#10;Description automatically generated">
            <a:extLst>
              <a:ext uri="{FF2B5EF4-FFF2-40B4-BE49-F238E27FC236}">
                <a16:creationId xmlns:a16="http://schemas.microsoft.com/office/drawing/2014/main" id="{79EB94ED-9E24-93B8-19D5-F3D35F93E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5373" y="1668765"/>
            <a:ext cx="1433841" cy="2205519"/>
          </a:xfrm>
          <a:prstGeom prst="rect">
            <a:avLst/>
          </a:prstGeom>
        </p:spPr>
      </p:pic>
      <p:pic>
        <p:nvPicPr>
          <p:cNvPr id="7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EBE2A34E-95CE-5514-AD8A-F3E5452C7B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0024" y="1759349"/>
            <a:ext cx="1571625" cy="2181225"/>
          </a:xfrm>
          <a:prstGeom prst="rect">
            <a:avLst/>
          </a:prstGeom>
        </p:spPr>
      </p:pic>
      <p:pic>
        <p:nvPicPr>
          <p:cNvPr id="8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6F8D8B55-E809-BAE7-EC6B-8CB9C01A6B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4642" y="1524771"/>
            <a:ext cx="1698381" cy="20918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DAC8E3-CB41-D08D-0AE4-CCE442E30EDD}"/>
              </a:ext>
            </a:extLst>
          </p:cNvPr>
          <p:cNvSpPr txBox="1"/>
          <p:nvPr/>
        </p:nvSpPr>
        <p:spPr>
          <a:xfrm>
            <a:off x="1346080" y="4515719"/>
            <a:ext cx="773728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100" dirty="0"/>
              <a:t>(</a:t>
            </a:r>
            <a:r>
              <a:rPr lang="en-US" sz="1100" dirty="0" err="1"/>
              <a:t>Arbour-Nicitopoulos</a:t>
            </a:r>
            <a:r>
              <a:rPr lang="en-US" sz="1100" dirty="0"/>
              <a:t> et al., 2022; </a:t>
            </a:r>
            <a:r>
              <a:rPr lang="en-US" sz="1100" dirty="0" err="1"/>
              <a:t>Grandisson</a:t>
            </a:r>
            <a:r>
              <a:rPr lang="en-US" sz="1100" dirty="0"/>
              <a:t> et al., 2012; Lloyd et al., 2022; Zhao et al., 2021)</a:t>
            </a:r>
            <a:r>
              <a:rPr lang="en-US" dirty="0"/>
              <a:t> 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3D3F57-93D7-7AF0-2F67-F05FD066069C}"/>
              </a:ext>
            </a:extLst>
          </p:cNvPr>
          <p:cNvSpPr/>
          <p:nvPr/>
        </p:nvSpPr>
        <p:spPr>
          <a:xfrm>
            <a:off x="6306552" y="1178093"/>
            <a:ext cx="2707104" cy="272715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4" descr="Text&#10;&#10;Description automatically generated">
            <a:extLst>
              <a:ext uri="{FF2B5EF4-FFF2-40B4-BE49-F238E27FC236}">
                <a16:creationId xmlns:a16="http://schemas.microsoft.com/office/drawing/2014/main" id="{8447B2BF-9B67-DD07-1FCC-8AF933EAD7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4" r="276"/>
          <a:stretch/>
        </p:blipFill>
        <p:spPr bwMode="auto">
          <a:xfrm>
            <a:off x="6494430" y="1268628"/>
            <a:ext cx="1776833" cy="66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71951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09C48BD-13CD-43C3-812D-F80F88306AE6}"/>
              </a:ext>
            </a:extLst>
          </p:cNvPr>
          <p:cNvSpPr/>
          <p:nvPr/>
        </p:nvSpPr>
        <p:spPr>
          <a:xfrm>
            <a:off x="0" y="2044212"/>
            <a:ext cx="9144000" cy="1055075"/>
          </a:xfrm>
          <a:prstGeom prst="rect">
            <a:avLst/>
          </a:prstGeom>
          <a:solidFill>
            <a:srgbClr val="C8372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800" b="1">
              <a:latin typeface="Times" pitchFamily="2" charset="0"/>
              <a:cs typeface="Arial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014225-1992-486F-B012-E2AD9E0FF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7596B-DF48-534E-9E15-5A93A98C707C}" type="slidenum">
              <a:rPr lang="en-US" smtClean="0"/>
              <a:t>12</a:t>
            </a:fld>
            <a:endParaRPr lang="en-US"/>
          </a:p>
        </p:txBody>
      </p:sp>
      <p:sp>
        <p:nvSpPr>
          <p:cNvPr id="4" name="Google Shape;152;p26">
            <a:extLst>
              <a:ext uri="{FF2B5EF4-FFF2-40B4-BE49-F238E27FC236}">
                <a16:creationId xmlns:a16="http://schemas.microsoft.com/office/drawing/2014/main" id="{872B7826-7B29-41C4-9086-13BE2C190D43}"/>
              </a:ext>
            </a:extLst>
          </p:cNvPr>
          <p:cNvSpPr txBox="1"/>
          <p:nvPr/>
        </p:nvSpPr>
        <p:spPr>
          <a:xfrm>
            <a:off x="1461948" y="2333249"/>
            <a:ext cx="6220103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000" b="1">
                <a:solidFill>
                  <a:srgbClr val="FFFFFF"/>
                </a:solidFill>
                <a:latin typeface="Times New Roman"/>
                <a:cs typeface="Times New Roman"/>
              </a:rPr>
              <a:t>Purpose</a:t>
            </a:r>
          </a:p>
        </p:txBody>
      </p:sp>
    </p:spTree>
    <p:extLst>
      <p:ext uri="{BB962C8B-B14F-4D97-AF65-F5344CB8AC3E}">
        <p14:creationId xmlns:p14="http://schemas.microsoft.com/office/powerpoint/2010/main" val="23172117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Shape&#10;&#10;Description automatically generated">
            <a:extLst>
              <a:ext uri="{FF2B5EF4-FFF2-40B4-BE49-F238E27FC236}">
                <a16:creationId xmlns:a16="http://schemas.microsoft.com/office/drawing/2014/main" id="{5EDE1FF8-6BD6-4A55-A534-55F8C5C22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57" y="-2238"/>
            <a:ext cx="9148314" cy="1050428"/>
          </a:xfrm>
          <a:prstGeom prst="rect">
            <a:avLst/>
          </a:prstGeom>
        </p:spPr>
      </p:pic>
      <p:sp>
        <p:nvSpPr>
          <p:cNvPr id="99" name="Google Shape;99;p19"/>
          <p:cNvSpPr txBox="1">
            <a:spLocks noGrp="1"/>
          </p:cNvSpPr>
          <p:nvPr>
            <p:ph type="title" idx="4294967295"/>
          </p:nvPr>
        </p:nvSpPr>
        <p:spPr>
          <a:xfrm>
            <a:off x="308429" y="236538"/>
            <a:ext cx="8521700" cy="5730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CA" sz="3000" b="1">
                <a:solidFill>
                  <a:schemeClr val="bg1"/>
                </a:solidFill>
                <a:latin typeface="Times New Roman"/>
                <a:ea typeface="Calibri"/>
                <a:cs typeface="Calibri"/>
                <a:sym typeface="Calibri"/>
              </a:rPr>
              <a:t>Purpose:</a:t>
            </a:r>
          </a:p>
        </p:txBody>
      </p:sp>
      <p:sp>
        <p:nvSpPr>
          <p:cNvPr id="100" name="Google Shape;100;p19"/>
          <p:cNvSpPr txBox="1">
            <a:spLocks noGrp="1"/>
          </p:cNvSpPr>
          <p:nvPr>
            <p:ph type="body" idx="4294967295"/>
          </p:nvPr>
        </p:nvSpPr>
        <p:spPr>
          <a:xfrm>
            <a:off x="308429" y="2025501"/>
            <a:ext cx="8521700" cy="19335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Illuminate pathways to belonging (or not) through organized sports participation in Special Olympics for young adults with IDD from their own perspective</a:t>
            </a:r>
            <a:endParaRPr lang="en-CA">
              <a:latin typeface="Times New Roman"/>
              <a:cs typeface="Times New Roman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3266BE-BE27-376F-AEA2-AA2CC771F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7596B-DF48-534E-9E15-5A93A98C707C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09C48BD-13CD-43C3-812D-F80F88306AE6}"/>
              </a:ext>
            </a:extLst>
          </p:cNvPr>
          <p:cNvSpPr/>
          <p:nvPr/>
        </p:nvSpPr>
        <p:spPr>
          <a:xfrm>
            <a:off x="0" y="2044212"/>
            <a:ext cx="9144000" cy="1055075"/>
          </a:xfrm>
          <a:prstGeom prst="rect">
            <a:avLst/>
          </a:prstGeom>
          <a:solidFill>
            <a:srgbClr val="C8372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800" b="1">
              <a:latin typeface="Times" pitchFamily="2" charset="0"/>
              <a:cs typeface="Arial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014225-1992-486F-B012-E2AD9E0FF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7596B-DF48-534E-9E15-5A93A98C707C}" type="slidenum">
              <a:rPr lang="en-US" smtClean="0"/>
              <a:t>14</a:t>
            </a:fld>
            <a:endParaRPr lang="en-US"/>
          </a:p>
        </p:txBody>
      </p:sp>
      <p:sp>
        <p:nvSpPr>
          <p:cNvPr id="4" name="Google Shape;152;p26">
            <a:extLst>
              <a:ext uri="{FF2B5EF4-FFF2-40B4-BE49-F238E27FC236}">
                <a16:creationId xmlns:a16="http://schemas.microsoft.com/office/drawing/2014/main" id="{872B7826-7B29-41C4-9086-13BE2C190D43}"/>
              </a:ext>
            </a:extLst>
          </p:cNvPr>
          <p:cNvSpPr txBox="1"/>
          <p:nvPr/>
        </p:nvSpPr>
        <p:spPr>
          <a:xfrm>
            <a:off x="1461948" y="2333249"/>
            <a:ext cx="6220103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000" b="1">
                <a:solidFill>
                  <a:srgbClr val="FFFFFF"/>
                </a:solidFill>
                <a:latin typeface="Times New Roman"/>
                <a:cs typeface="Times New Roman"/>
              </a:rPr>
              <a:t>Interdisciplinary Team </a:t>
            </a:r>
          </a:p>
        </p:txBody>
      </p:sp>
    </p:spTree>
    <p:extLst>
      <p:ext uri="{BB962C8B-B14F-4D97-AF65-F5344CB8AC3E}">
        <p14:creationId xmlns:p14="http://schemas.microsoft.com/office/powerpoint/2010/main" val="41758386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706B730-FE99-FE71-1920-BBD50B418A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5670" y="2387088"/>
            <a:ext cx="1685466" cy="168546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3DD2A60-41A2-E053-BB26-F2F16B393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7596B-DF48-534E-9E15-5A93A98C707C}" type="slidenum">
              <a:rPr lang="en-US" smtClean="0"/>
              <a:t>15</a:t>
            </a:fld>
            <a:endParaRPr lang="en-US"/>
          </a:p>
        </p:txBody>
      </p:sp>
      <p:pic>
        <p:nvPicPr>
          <p:cNvPr id="2050" name="Picture 2" descr="Headshot of Dr. Rebecca Renwick.">
            <a:extLst>
              <a:ext uri="{FF2B5EF4-FFF2-40B4-BE49-F238E27FC236}">
                <a16:creationId xmlns:a16="http://schemas.microsoft.com/office/drawing/2014/main" id="{7660ACBA-12DB-F984-ACD8-04B81E73B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066" y="787717"/>
            <a:ext cx="1469156" cy="146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port and Belonging logo in replacement of headshot for James Noronha.">
            <a:extLst>
              <a:ext uri="{FF2B5EF4-FFF2-40B4-BE49-F238E27FC236}">
                <a16:creationId xmlns:a16="http://schemas.microsoft.com/office/drawing/2014/main" id="{12FE520D-6987-B255-D910-A16057325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066" y="768321"/>
            <a:ext cx="1507947" cy="150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eadshot of Ben Caplan. ">
            <a:extLst>
              <a:ext uri="{FF2B5EF4-FFF2-40B4-BE49-F238E27FC236}">
                <a16:creationId xmlns:a16="http://schemas.microsoft.com/office/drawing/2014/main" id="{F389321C-5067-844C-679B-193276A09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66" y="787717"/>
            <a:ext cx="1507947" cy="150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eadshot of Victoria McDonald.">
            <a:extLst>
              <a:ext uri="{FF2B5EF4-FFF2-40B4-BE49-F238E27FC236}">
                <a16:creationId xmlns:a16="http://schemas.microsoft.com/office/drawing/2014/main" id="{20BEF23C-9706-B999-77C1-4E84FB2C8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241" y="740821"/>
            <a:ext cx="1601738" cy="160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eadshot of Dr. Laura St. John.">
            <a:extLst>
              <a:ext uri="{FF2B5EF4-FFF2-40B4-BE49-F238E27FC236}">
                <a16:creationId xmlns:a16="http://schemas.microsoft.com/office/drawing/2014/main" id="{E54AD1B9-B145-BB91-0AAB-D38E0975A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032" y="724977"/>
            <a:ext cx="1599371" cy="1599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Headshot of Jenn Findlay.">
            <a:extLst>
              <a:ext uri="{FF2B5EF4-FFF2-40B4-BE49-F238E27FC236}">
                <a16:creationId xmlns:a16="http://schemas.microsoft.com/office/drawing/2014/main" id="{6B784409-56D2-F9FB-1322-7420F9CAD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812" y="2525573"/>
            <a:ext cx="1507947" cy="150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3721A76-BCC9-39EA-A9E6-AF2741001A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48237" y="2423501"/>
            <a:ext cx="1640530" cy="1640530"/>
          </a:xfrm>
          <a:prstGeom prst="rect">
            <a:avLst/>
          </a:prstGeom>
        </p:spPr>
      </p:pic>
      <p:pic>
        <p:nvPicPr>
          <p:cNvPr id="15" name="Picture 14" descr="Headshot of Francis Routledge.">
            <a:extLst>
              <a:ext uri="{FF2B5EF4-FFF2-40B4-BE49-F238E27FC236}">
                <a16:creationId xmlns:a16="http://schemas.microsoft.com/office/drawing/2014/main" id="{81F16380-C1EF-88A3-E53D-5C04B51E9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767" y="2410924"/>
            <a:ext cx="1640530" cy="1640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58085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09C48BD-13CD-43C3-812D-F80F88306AE6}"/>
              </a:ext>
            </a:extLst>
          </p:cNvPr>
          <p:cNvSpPr/>
          <p:nvPr/>
        </p:nvSpPr>
        <p:spPr>
          <a:xfrm>
            <a:off x="0" y="2044212"/>
            <a:ext cx="9144000" cy="1055075"/>
          </a:xfrm>
          <a:prstGeom prst="rect">
            <a:avLst/>
          </a:prstGeom>
          <a:solidFill>
            <a:srgbClr val="C8372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800" b="1">
              <a:latin typeface="Times" pitchFamily="2" charset="0"/>
              <a:cs typeface="Arial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014225-1992-486F-B012-E2AD9E0FF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7596B-DF48-534E-9E15-5A93A98C707C}" type="slidenum">
              <a:rPr lang="en-US" smtClean="0"/>
              <a:t>16</a:t>
            </a:fld>
            <a:endParaRPr lang="en-US"/>
          </a:p>
        </p:txBody>
      </p:sp>
      <p:sp>
        <p:nvSpPr>
          <p:cNvPr id="4" name="Google Shape;152;p26">
            <a:extLst>
              <a:ext uri="{FF2B5EF4-FFF2-40B4-BE49-F238E27FC236}">
                <a16:creationId xmlns:a16="http://schemas.microsoft.com/office/drawing/2014/main" id="{872B7826-7B29-41C4-9086-13BE2C190D43}"/>
              </a:ext>
            </a:extLst>
          </p:cNvPr>
          <p:cNvSpPr txBox="1"/>
          <p:nvPr/>
        </p:nvSpPr>
        <p:spPr>
          <a:xfrm>
            <a:off x="1461948" y="2333249"/>
            <a:ext cx="6220103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000" b="1">
                <a:solidFill>
                  <a:srgbClr val="FFFFFF"/>
                </a:solidFill>
                <a:latin typeface="Times New Roman"/>
                <a:cs typeface="Times New Roman"/>
              </a:rPr>
              <a:t>Team members with lived experience </a:t>
            </a:r>
          </a:p>
        </p:txBody>
      </p:sp>
    </p:spTree>
    <p:extLst>
      <p:ext uri="{BB962C8B-B14F-4D97-AF65-F5344CB8AC3E}">
        <p14:creationId xmlns:p14="http://schemas.microsoft.com/office/powerpoint/2010/main" val="19703738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ext, grass, person&#10;&#10;Description automatically generated">
            <a:extLst>
              <a:ext uri="{FF2B5EF4-FFF2-40B4-BE49-F238E27FC236}">
                <a16:creationId xmlns:a16="http://schemas.microsoft.com/office/drawing/2014/main" id="{765000C7-1F95-2CF4-8C79-6D5E075589A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4937" y="1441933"/>
            <a:ext cx="1670092" cy="1670092"/>
          </a:xfrm>
          <a:prstGeom prst="rect">
            <a:avLst/>
          </a:prstGeom>
        </p:spPr>
      </p:pic>
      <p:pic>
        <p:nvPicPr>
          <p:cNvPr id="17" name="Picture 16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DED4832E-B9DD-90BF-52E2-4F35DFA2363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1659" y="1473683"/>
            <a:ext cx="1670092" cy="1670092"/>
          </a:xfrm>
          <a:prstGeom prst="rect">
            <a:avLst/>
          </a:prstGeom>
        </p:spPr>
      </p:pic>
      <p:sp>
        <p:nvSpPr>
          <p:cNvPr id="23" name="Google Shape;86;p17">
            <a:extLst>
              <a:ext uri="{FF2B5EF4-FFF2-40B4-BE49-F238E27FC236}">
                <a16:creationId xmlns:a16="http://schemas.microsoft.com/office/drawing/2014/main" id="{B23A516B-7C8D-9B65-89EC-47687C708FC7}"/>
              </a:ext>
            </a:extLst>
          </p:cNvPr>
          <p:cNvSpPr txBox="1"/>
          <p:nvPr/>
        </p:nvSpPr>
        <p:spPr>
          <a:xfrm>
            <a:off x="241899" y="0"/>
            <a:ext cx="6668855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  <a:spcBef>
                <a:spcPts val="1200"/>
              </a:spcBef>
              <a:spcAft>
                <a:spcPts val="1000"/>
              </a:spcAft>
            </a:pPr>
            <a:r>
              <a:rPr lang="en" sz="2400" b="1">
                <a:solidFill>
                  <a:schemeClr val="dk1"/>
                </a:solidFill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Methods: Our Inclusive Approach</a:t>
            </a:r>
            <a:endParaRPr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Google Shape;83;p17">
            <a:extLst>
              <a:ext uri="{FF2B5EF4-FFF2-40B4-BE49-F238E27FC236}">
                <a16:creationId xmlns:a16="http://schemas.microsoft.com/office/drawing/2014/main" id="{CDAFD91A-3D4F-4952-1D66-F978D31B3D94}"/>
              </a:ext>
            </a:extLst>
          </p:cNvPr>
          <p:cNvSpPr/>
          <p:nvPr/>
        </p:nvSpPr>
        <p:spPr>
          <a:xfrm>
            <a:off x="972590" y="809792"/>
            <a:ext cx="791400" cy="50100"/>
          </a:xfrm>
          <a:prstGeom prst="rect">
            <a:avLst/>
          </a:prstGeom>
          <a:solidFill>
            <a:srgbClr val="ED7133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CF6CEA8-3C04-7055-0A7C-1B2D77E0C2C8}"/>
              </a:ext>
            </a:extLst>
          </p:cNvPr>
          <p:cNvSpPr txBox="1"/>
          <p:nvPr/>
        </p:nvSpPr>
        <p:spPr>
          <a:xfrm>
            <a:off x="6043883" y="3054875"/>
            <a:ext cx="17333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>
                <a:latin typeface="Arial" panose="020B0604020202020204" pitchFamily="34" charset="0"/>
                <a:cs typeface="Arial" panose="020B0604020202020204" pitchFamily="34" charset="0"/>
              </a:rPr>
              <a:t>Victoria McDonald</a:t>
            </a:r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 descr="A person wearing glasses and a red shirt holding a teddy bear&#10;&#10;Description automatically generated with low confidence">
            <a:extLst>
              <a:ext uri="{FF2B5EF4-FFF2-40B4-BE49-F238E27FC236}">
                <a16:creationId xmlns:a16="http://schemas.microsoft.com/office/drawing/2014/main" id="{3A9C6C5B-EA13-F5A7-FD88-3F3EED338D4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5353" y="1429233"/>
            <a:ext cx="1676442" cy="174018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C986943-614C-DFBE-205C-89A4B7D59A51}"/>
              </a:ext>
            </a:extLst>
          </p:cNvPr>
          <p:cNvSpPr txBox="1"/>
          <p:nvPr/>
        </p:nvSpPr>
        <p:spPr>
          <a:xfrm>
            <a:off x="3956285" y="3007318"/>
            <a:ext cx="14981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Callum </a:t>
            </a:r>
            <a:r>
              <a:rPr lang="en-CA" sz="1200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Denault</a:t>
            </a:r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B774C5-8D1D-780D-AD31-73FD6FF726B7}"/>
              </a:ext>
            </a:extLst>
          </p:cNvPr>
          <p:cNvSpPr txBox="1"/>
          <p:nvPr/>
        </p:nvSpPr>
        <p:spPr>
          <a:xfrm>
            <a:off x="1557221" y="3004750"/>
            <a:ext cx="1194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Ben Caplan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7825093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Shape&#10;&#10;Description automatically generated">
            <a:extLst>
              <a:ext uri="{FF2B5EF4-FFF2-40B4-BE49-F238E27FC236}">
                <a16:creationId xmlns:a16="http://schemas.microsoft.com/office/drawing/2014/main" id="{5EDE1FF8-6BD6-4A55-A534-55F8C5C22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57" y="-2238"/>
            <a:ext cx="9148314" cy="1050428"/>
          </a:xfrm>
          <a:prstGeom prst="rect">
            <a:avLst/>
          </a:prstGeom>
        </p:spPr>
      </p:pic>
      <p:sp>
        <p:nvSpPr>
          <p:cNvPr id="99" name="Google Shape;99;p19"/>
          <p:cNvSpPr txBox="1">
            <a:spLocks noGrp="1"/>
          </p:cNvSpPr>
          <p:nvPr>
            <p:ph type="title" idx="4294967295"/>
          </p:nvPr>
        </p:nvSpPr>
        <p:spPr>
          <a:xfrm>
            <a:off x="308429" y="236538"/>
            <a:ext cx="8521700" cy="5730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CA" sz="3000" b="1">
                <a:solidFill>
                  <a:schemeClr val="bg1"/>
                </a:solidFill>
                <a:latin typeface="Times New Roman"/>
                <a:ea typeface="Calibri"/>
                <a:cs typeface="Calibri"/>
                <a:sym typeface="Calibri"/>
              </a:rPr>
              <a:t>Contributing Roles of Project Consultants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43248D-4B68-4863-2278-28B68D65D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7596B-DF48-534E-9E15-5A93A98C707C}" type="slidenum">
              <a:rPr lang="en-US" smtClean="0"/>
              <a:t>18</a:t>
            </a:fld>
            <a:endParaRPr lang="en-US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01D5C13-3C33-4023-DFBF-8536EF3DF5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1116222"/>
              </p:ext>
            </p:extLst>
          </p:nvPr>
        </p:nvGraphicFramePr>
        <p:xfrm>
          <a:off x="3547536" y="1286966"/>
          <a:ext cx="6066845" cy="34440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74D02F4-54F4-93F5-3BFA-4246362EB6C6}"/>
              </a:ext>
            </a:extLst>
          </p:cNvPr>
          <p:cNvSpPr txBox="1"/>
          <p:nvPr/>
        </p:nvSpPr>
        <p:spPr>
          <a:xfrm>
            <a:off x="308429" y="2301110"/>
            <a:ext cx="3912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/>
              <a:t>Input and contributions which shaped the research process</a:t>
            </a:r>
          </a:p>
        </p:txBody>
      </p:sp>
    </p:spTree>
    <p:extLst>
      <p:ext uri="{BB962C8B-B14F-4D97-AF65-F5344CB8AC3E}">
        <p14:creationId xmlns:p14="http://schemas.microsoft.com/office/powerpoint/2010/main" val="24274490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Shape&#10;&#10;Description automatically generated">
            <a:extLst>
              <a:ext uri="{FF2B5EF4-FFF2-40B4-BE49-F238E27FC236}">
                <a16:creationId xmlns:a16="http://schemas.microsoft.com/office/drawing/2014/main" id="{5EDE1FF8-6BD6-4A55-A534-55F8C5C22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57" y="1841658"/>
            <a:ext cx="9148314" cy="1050428"/>
          </a:xfrm>
          <a:prstGeom prst="rect">
            <a:avLst/>
          </a:prstGeom>
        </p:spPr>
      </p:pic>
      <p:sp>
        <p:nvSpPr>
          <p:cNvPr id="99" name="Google Shape;99;p19"/>
          <p:cNvSpPr txBox="1">
            <a:spLocks noGrp="1"/>
          </p:cNvSpPr>
          <p:nvPr>
            <p:ph type="title" idx="4294967295"/>
          </p:nvPr>
        </p:nvSpPr>
        <p:spPr>
          <a:xfrm>
            <a:off x="308429" y="2119492"/>
            <a:ext cx="8521700" cy="5730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CA" sz="3000" b="1">
                <a:solidFill>
                  <a:schemeClr val="bg1"/>
                </a:solidFill>
                <a:latin typeface="Times New Roman"/>
                <a:ea typeface="Calibri"/>
                <a:cs typeface="Calibri"/>
                <a:sym typeface="Calibri"/>
              </a:rPr>
              <a:t>Project Consultants: In there own words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43248D-4B68-4863-2278-28B68D65D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7596B-DF48-534E-9E15-5A93A98C707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422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7EF58BD-7327-2F4E-B3CF-D5125DC3D259}"/>
              </a:ext>
            </a:extLst>
          </p:cNvPr>
          <p:cNvSpPr/>
          <p:nvPr/>
        </p:nvSpPr>
        <p:spPr>
          <a:xfrm>
            <a:off x="0" y="2080863"/>
            <a:ext cx="9144000" cy="2969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US" sz="1350" kern="1200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86B2E9-D99F-574F-B264-9578A643B8BD}"/>
              </a:ext>
            </a:extLst>
          </p:cNvPr>
          <p:cNvSpPr txBox="1"/>
          <p:nvPr/>
        </p:nvSpPr>
        <p:spPr>
          <a:xfrm>
            <a:off x="946204" y="284216"/>
            <a:ext cx="7251590" cy="2223686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algn="ctr" defTabSz="342900">
              <a:buClrTx/>
            </a:pPr>
            <a:r>
              <a:rPr lang="en-US" sz="2800" b="1" dirty="0">
                <a:effectLst/>
                <a:ea typeface="Calibri" panose="020F0502020204030204" pitchFamily="34" charset="0"/>
              </a:rPr>
              <a:t>Fostering and </a:t>
            </a:r>
            <a:r>
              <a:rPr lang="en-US" sz="2800" b="1" dirty="0">
                <a:ea typeface="Calibri" panose="020F0502020204030204" pitchFamily="34" charset="0"/>
              </a:rPr>
              <a:t>developing</a:t>
            </a:r>
            <a:r>
              <a:rPr lang="en-US" sz="2800" b="1" dirty="0">
                <a:effectLst/>
                <a:ea typeface="Calibri" panose="020F0502020204030204" pitchFamily="34" charset="0"/>
              </a:rPr>
              <a:t> </a:t>
            </a:r>
            <a:r>
              <a:rPr lang="en-US" sz="2800" b="1" dirty="0">
                <a:ea typeface="Calibri" panose="020F0502020204030204" pitchFamily="34" charset="0"/>
              </a:rPr>
              <a:t>belonging</a:t>
            </a:r>
            <a:r>
              <a:rPr lang="en-US" sz="2800" b="1" dirty="0">
                <a:effectLst/>
                <a:ea typeface="Calibri" panose="020F0502020204030204" pitchFamily="34" charset="0"/>
              </a:rPr>
              <a:t> for </a:t>
            </a:r>
            <a:r>
              <a:rPr lang="en-US" sz="2800" b="1" dirty="0">
                <a:ea typeface="Calibri" panose="020F0502020204030204" pitchFamily="34" charset="0"/>
              </a:rPr>
              <a:t>young adults</a:t>
            </a:r>
            <a:r>
              <a:rPr lang="en-US" sz="2800" b="1" dirty="0">
                <a:effectLst/>
                <a:ea typeface="Calibri" panose="020F0502020204030204" pitchFamily="34" charset="0"/>
              </a:rPr>
              <a:t> with </a:t>
            </a:r>
            <a:r>
              <a:rPr lang="en-US" sz="2800" b="1" dirty="0">
                <a:ea typeface="Calibri" panose="020F0502020204030204" pitchFamily="34" charset="0"/>
              </a:rPr>
              <a:t>intellectual</a:t>
            </a:r>
            <a:r>
              <a:rPr lang="en-US" sz="2800" b="1" dirty="0">
                <a:effectLst/>
                <a:ea typeface="Calibri" panose="020F0502020204030204" pitchFamily="34" charset="0"/>
              </a:rPr>
              <a:t> and </a:t>
            </a:r>
            <a:r>
              <a:rPr lang="en-US" sz="2800" b="1" dirty="0">
                <a:ea typeface="Calibri" panose="020F0502020204030204" pitchFamily="34" charset="0"/>
              </a:rPr>
              <a:t>developmental</a:t>
            </a:r>
            <a:r>
              <a:rPr lang="en-US" sz="2800" b="1" dirty="0">
                <a:effectLst/>
                <a:ea typeface="Calibri" panose="020F0502020204030204" pitchFamily="34" charset="0"/>
              </a:rPr>
              <a:t> </a:t>
            </a:r>
            <a:r>
              <a:rPr lang="en-US" sz="2800" b="1" dirty="0">
                <a:ea typeface="Calibri" panose="020F0502020204030204" pitchFamily="34" charset="0"/>
              </a:rPr>
              <a:t>disabilities</a:t>
            </a:r>
            <a:r>
              <a:rPr lang="en-US" sz="2800" b="1" dirty="0">
                <a:effectLst/>
                <a:ea typeface="Calibri" panose="020F0502020204030204" pitchFamily="34" charset="0"/>
              </a:rPr>
              <a:t> </a:t>
            </a:r>
            <a:r>
              <a:rPr lang="en-US" sz="2800" b="1" dirty="0">
                <a:ea typeface="Calibri" panose="020F0502020204030204" pitchFamily="34" charset="0"/>
              </a:rPr>
              <a:t>through</a:t>
            </a:r>
            <a:r>
              <a:rPr lang="en-US" sz="2800" b="1" dirty="0">
                <a:effectLst/>
                <a:ea typeface="Calibri" panose="020F0502020204030204" pitchFamily="34" charset="0"/>
              </a:rPr>
              <a:t> </a:t>
            </a:r>
            <a:r>
              <a:rPr lang="en-US" sz="2800" b="1" dirty="0">
                <a:ea typeface="Calibri" panose="020F0502020204030204" pitchFamily="34" charset="0"/>
              </a:rPr>
              <a:t>Sport</a:t>
            </a:r>
            <a:r>
              <a:rPr lang="en-US" sz="2800" b="1" dirty="0">
                <a:effectLst/>
                <a:ea typeface="Calibri" panose="020F0502020204030204" pitchFamily="34" charset="0"/>
              </a:rPr>
              <a:t>: Lessons from an inclusive study</a:t>
            </a:r>
            <a:r>
              <a:rPr lang="en-US" sz="2800" b="1" dirty="0">
                <a:ea typeface="Calibri" panose="020F0502020204030204" pitchFamily="34" charset="0"/>
              </a:rPr>
              <a:t> </a:t>
            </a:r>
            <a:endParaRPr lang="en-US" sz="2800" b="1" dirty="0">
              <a:effectLst/>
              <a:ea typeface="Calibri" panose="020F0502020204030204" pitchFamily="34" charset="0"/>
            </a:endParaRPr>
          </a:p>
          <a:p>
            <a:pPr algn="ctr" defTabSz="342900">
              <a:buClrTx/>
            </a:pPr>
            <a:endParaRPr lang="en-US" sz="2800" kern="1200" dirty="0"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270250-1D41-564D-A0B8-DFB2EFB93C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2152" y="2930585"/>
            <a:ext cx="2679694" cy="2062675"/>
          </a:xfrm>
          <a:prstGeom prst="rect">
            <a:avLst/>
          </a:prstGeom>
        </p:spPr>
      </p:pic>
      <p:pic>
        <p:nvPicPr>
          <p:cNvPr id="2" name="Picture 4" descr="Text&#10;&#10;Description automatically generated">
            <a:extLst>
              <a:ext uri="{FF2B5EF4-FFF2-40B4-BE49-F238E27FC236}">
                <a16:creationId xmlns:a16="http://schemas.microsoft.com/office/drawing/2014/main" id="{3DD08CB4-ED88-4807-8E88-B311E693D0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4" r="276"/>
          <a:stretch/>
        </p:blipFill>
        <p:spPr bwMode="auto">
          <a:xfrm>
            <a:off x="298167" y="3484444"/>
            <a:ext cx="2538833" cy="95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0834D1E5-B2CA-4543-98E2-BF129D2384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2" r="353" b="-641"/>
          <a:stretch/>
        </p:blipFill>
        <p:spPr bwMode="auto">
          <a:xfrm>
            <a:off x="6274622" y="3341123"/>
            <a:ext cx="2435660" cy="1241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Google Shape;55;p13">
            <a:extLst>
              <a:ext uri="{FF2B5EF4-FFF2-40B4-BE49-F238E27FC236}">
                <a16:creationId xmlns:a16="http://schemas.microsoft.com/office/drawing/2014/main" id="{7E1B642C-FCA8-4C63-B2E5-2696FD0A010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-51066" y="2413775"/>
            <a:ext cx="9079099" cy="11175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-CA" sz="1700" b="1" dirty="0">
                <a:latin typeface="Times New Roman"/>
                <a:cs typeface="Times New Roman"/>
              </a:rPr>
              <a:t>Laura St.John, Rebecca Renwick, Kelly Arbour-Nicitopoulos, </a:t>
            </a:r>
          </a:p>
          <a:p>
            <a:pPr>
              <a:spcBef>
                <a:spcPts val="0"/>
              </a:spcBef>
            </a:pPr>
            <a:r>
              <a:rPr lang="en-CA" sz="1700" b="1" dirty="0">
                <a:latin typeface="Times New Roman"/>
                <a:cs typeface="Times New Roman"/>
              </a:rPr>
              <a:t>Francis Routledge, </a:t>
            </a:r>
            <a:r>
              <a:rPr lang="en-CA" sz="1700" b="1" dirty="0" err="1">
                <a:latin typeface="Times New Roman"/>
                <a:cs typeface="Times New Roman"/>
              </a:rPr>
              <a:t>Runqun</a:t>
            </a:r>
            <a:r>
              <a:rPr lang="en-CA" sz="1700" b="1" dirty="0">
                <a:latin typeface="Times New Roman"/>
                <a:cs typeface="Times New Roman"/>
              </a:rPr>
              <a:t> Zheng, Ben Caplan, Callum </a:t>
            </a:r>
            <a:r>
              <a:rPr lang="en-CA" sz="1700" b="1" dirty="0" err="1">
                <a:latin typeface="Times New Roman"/>
                <a:cs typeface="Times New Roman"/>
              </a:rPr>
              <a:t>Denault</a:t>
            </a:r>
            <a:r>
              <a:rPr lang="en-CA" sz="1700" b="1" dirty="0">
                <a:latin typeface="Times New Roman"/>
                <a:cs typeface="Times New Roman"/>
              </a:rPr>
              <a:t>, </a:t>
            </a:r>
          </a:p>
          <a:p>
            <a:pPr>
              <a:spcBef>
                <a:spcPts val="0"/>
              </a:spcBef>
            </a:pPr>
            <a:r>
              <a:rPr lang="en-CA" sz="1700" b="1" dirty="0">
                <a:latin typeface="Times New Roman"/>
                <a:cs typeface="Times New Roman"/>
              </a:rPr>
              <a:t>Jennifer Findlay, Victoria McDonald &amp; James Noronha </a:t>
            </a:r>
            <a:endParaRPr lang="en-CA" sz="1700" b="1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>
              <a:spcBef>
                <a:spcPts val="0"/>
              </a:spcBef>
            </a:pPr>
            <a:endParaRPr lang="en-CA" sz="1700" b="1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>
              <a:spcBef>
                <a:spcPts val="0"/>
              </a:spcBef>
            </a:pPr>
            <a:endParaRPr lang="en-CA" sz="17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7B3AB7-8D9B-3838-8B55-0D7E5DE6F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546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Shape&#10;&#10;Description automatically generated">
            <a:extLst>
              <a:ext uri="{FF2B5EF4-FFF2-40B4-BE49-F238E27FC236}">
                <a16:creationId xmlns:a16="http://schemas.microsoft.com/office/drawing/2014/main" id="{5EDE1FF8-6BD6-4A55-A534-55F8C5C22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57" y="-2238"/>
            <a:ext cx="9148314" cy="1050428"/>
          </a:xfrm>
          <a:prstGeom prst="rect">
            <a:avLst/>
          </a:prstGeom>
        </p:spPr>
      </p:pic>
      <p:sp>
        <p:nvSpPr>
          <p:cNvPr id="99" name="Google Shape;99;p19"/>
          <p:cNvSpPr txBox="1">
            <a:spLocks noGrp="1"/>
          </p:cNvSpPr>
          <p:nvPr>
            <p:ph type="title" idx="4294967295"/>
          </p:nvPr>
        </p:nvSpPr>
        <p:spPr>
          <a:xfrm>
            <a:off x="308429" y="236538"/>
            <a:ext cx="8521700" cy="5730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3000" b="1">
                <a:solidFill>
                  <a:schemeClr val="bg1"/>
                </a:solidFill>
                <a:latin typeface="Times New Roman"/>
                <a:ea typeface="Calibri"/>
                <a:cs typeface="Calibri"/>
                <a:sym typeface="Calibri"/>
              </a:rPr>
              <a:t>Methods</a:t>
            </a:r>
            <a:endParaRPr lang="en-CA" sz="3000" b="1">
              <a:solidFill>
                <a:schemeClr val="bg1"/>
              </a:solidFill>
              <a:latin typeface="Times New Roman"/>
              <a:ea typeface="Calibri"/>
              <a:cs typeface="Calibri"/>
              <a:sym typeface="Calibri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43248D-4B68-4863-2278-28B68D65D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7596B-DF48-534E-9E15-5A93A98C707C}" type="slidenum">
              <a:rPr lang="en-US" smtClean="0"/>
              <a:t>20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95FBCB4-0308-4C3E-DBDC-EA879E80F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999" y="1199502"/>
            <a:ext cx="3536483" cy="2283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181BC8-5CEC-F245-4649-BFC9823AAA40}"/>
              </a:ext>
            </a:extLst>
          </p:cNvPr>
          <p:cNvSpPr txBox="1"/>
          <p:nvPr/>
        </p:nvSpPr>
        <p:spPr>
          <a:xfrm>
            <a:off x="437322" y="1280160"/>
            <a:ext cx="509678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b="1"/>
              <a:t>Participants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/>
              <a:t>10 male and 10 female Special Olympics Ontario athletes</a:t>
            </a:r>
          </a:p>
          <a:p>
            <a:endParaRPr lang="en-CA" sz="1600"/>
          </a:p>
          <a:p>
            <a:r>
              <a:rPr lang="en-CA" sz="1600" b="1"/>
              <a:t>Methods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/>
              <a:t>Narrative Inquiry</a:t>
            </a:r>
          </a:p>
          <a:p>
            <a:endParaRPr lang="en-CA" sz="160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7E2F09C9-FFAF-995C-726C-801962EB5F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5216108"/>
              </p:ext>
            </p:extLst>
          </p:nvPr>
        </p:nvGraphicFramePr>
        <p:xfrm>
          <a:off x="644057" y="3563328"/>
          <a:ext cx="8186072" cy="1211580"/>
        </p:xfrm>
        <a:graphic>
          <a:graphicData uri="http://schemas.openxmlformats.org/drawingml/2006/table">
            <a:tbl>
              <a:tblPr firstRow="1" bandRow="1">
                <a:tableStyleId>{82EDD216-132D-46C0-B101-27BF573F838B}</a:tableStyleId>
              </a:tblPr>
              <a:tblGrid>
                <a:gridCol w="2046518">
                  <a:extLst>
                    <a:ext uri="{9D8B030D-6E8A-4147-A177-3AD203B41FA5}">
                      <a16:colId xmlns:a16="http://schemas.microsoft.com/office/drawing/2014/main" val="1234181766"/>
                    </a:ext>
                  </a:extLst>
                </a:gridCol>
                <a:gridCol w="2046518">
                  <a:extLst>
                    <a:ext uri="{9D8B030D-6E8A-4147-A177-3AD203B41FA5}">
                      <a16:colId xmlns:a16="http://schemas.microsoft.com/office/drawing/2014/main" val="2944639340"/>
                    </a:ext>
                  </a:extLst>
                </a:gridCol>
                <a:gridCol w="2046518">
                  <a:extLst>
                    <a:ext uri="{9D8B030D-6E8A-4147-A177-3AD203B41FA5}">
                      <a16:colId xmlns:a16="http://schemas.microsoft.com/office/drawing/2014/main" val="1110143521"/>
                    </a:ext>
                  </a:extLst>
                </a:gridCol>
                <a:gridCol w="2046518">
                  <a:extLst>
                    <a:ext uri="{9D8B030D-6E8A-4147-A177-3AD203B41FA5}">
                      <a16:colId xmlns:a16="http://schemas.microsoft.com/office/drawing/2014/main" val="2979544804"/>
                    </a:ext>
                  </a:extLst>
                </a:gridCol>
              </a:tblGrid>
              <a:tr h="428227">
                <a:tc>
                  <a:txBody>
                    <a:bodyPr/>
                    <a:lstStyle/>
                    <a:p>
                      <a:pPr algn="ctr"/>
                      <a:r>
                        <a:rPr lang="en-CA" b="1"/>
                        <a:t>Joining Special Olympics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CA" b="1"/>
                        <a:t>Before Special Olympics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b="1"/>
                        <a:t>Special Olympics Now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b="1"/>
                        <a:t>In the Future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1654838"/>
                  </a:ext>
                </a:extLst>
              </a:tr>
              <a:tr h="542807">
                <a:tc>
                  <a:txBody>
                    <a:bodyPr/>
                    <a:lstStyle/>
                    <a:p>
                      <a:pPr algn="ctr"/>
                      <a:r>
                        <a:rPr lang="en-CA"/>
                        <a:t>Why did you join special Olympics?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/>
                        <a:t>Before you start Special Olympics, did you play sports?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/>
                        <a:t>What did you do at your last practice or game?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/>
                        <a:t>What are your goals in Special Olympics?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68109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66610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09C48BD-13CD-43C3-812D-F80F88306AE6}"/>
              </a:ext>
            </a:extLst>
          </p:cNvPr>
          <p:cNvSpPr/>
          <p:nvPr/>
        </p:nvSpPr>
        <p:spPr>
          <a:xfrm>
            <a:off x="0" y="2044212"/>
            <a:ext cx="9144000" cy="1055075"/>
          </a:xfrm>
          <a:prstGeom prst="rect">
            <a:avLst/>
          </a:prstGeom>
          <a:solidFill>
            <a:srgbClr val="C8372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800" b="1">
              <a:latin typeface="Times" pitchFamily="2" charset="0"/>
              <a:cs typeface="Arial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014225-1992-486F-B012-E2AD9E0FF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7596B-DF48-534E-9E15-5A93A98C707C}" type="slidenum">
              <a:rPr lang="en-US" smtClean="0"/>
              <a:t>21</a:t>
            </a:fld>
            <a:endParaRPr lang="en-US"/>
          </a:p>
        </p:txBody>
      </p:sp>
      <p:sp>
        <p:nvSpPr>
          <p:cNvPr id="4" name="Google Shape;152;p26">
            <a:extLst>
              <a:ext uri="{FF2B5EF4-FFF2-40B4-BE49-F238E27FC236}">
                <a16:creationId xmlns:a16="http://schemas.microsoft.com/office/drawing/2014/main" id="{872B7826-7B29-41C4-9086-13BE2C190D43}"/>
              </a:ext>
            </a:extLst>
          </p:cNvPr>
          <p:cNvSpPr txBox="1"/>
          <p:nvPr/>
        </p:nvSpPr>
        <p:spPr>
          <a:xfrm>
            <a:off x="1461948" y="2333249"/>
            <a:ext cx="6220103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000" b="1">
                <a:solidFill>
                  <a:srgbClr val="FFFFFF"/>
                </a:solidFill>
                <a:latin typeface="Times New Roman"/>
                <a:cs typeface="Times New Roman"/>
              </a:rPr>
              <a:t>Member Checking Video </a:t>
            </a:r>
          </a:p>
        </p:txBody>
      </p:sp>
    </p:spTree>
    <p:extLst>
      <p:ext uri="{BB962C8B-B14F-4D97-AF65-F5344CB8AC3E}">
        <p14:creationId xmlns:p14="http://schemas.microsoft.com/office/powerpoint/2010/main" val="4337240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B3782-4DB1-16E4-36E4-7968EA1B9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2800"/>
              <a:t>Member Checking Video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1D1AA5-E803-8B89-2606-59CCE9DA1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4020145" cy="326350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CA"/>
              <a:t>Storyline</a:t>
            </a:r>
            <a:endParaRPr lang="en-CA">
              <a:cs typeface="Arial"/>
            </a:endParaRPr>
          </a:p>
          <a:p>
            <a:r>
              <a:rPr lang="en-CA"/>
              <a:t>Image Design</a:t>
            </a:r>
            <a:endParaRPr lang="en-CA">
              <a:cs typeface="Arial"/>
            </a:endParaRPr>
          </a:p>
          <a:p>
            <a:r>
              <a:rPr lang="en-CA">
                <a:cs typeface="Arial"/>
              </a:rPr>
              <a:t>Narration</a:t>
            </a:r>
            <a:endParaRPr lang="en-CA"/>
          </a:p>
          <a:p>
            <a:r>
              <a:rPr lang="en-CA"/>
              <a:t>Sharing with participants</a:t>
            </a:r>
            <a:endParaRPr lang="en-CA">
              <a:cs typeface="Arial" panose="020B0604020202020204"/>
            </a:endParaRPr>
          </a:p>
          <a:p>
            <a:r>
              <a:rPr lang="en-CA"/>
              <a:t>Asking for feedback</a:t>
            </a:r>
            <a:endParaRPr lang="en-CA">
              <a:cs typeface="Arial" panose="020B0604020202020204"/>
            </a:endParaRPr>
          </a:p>
          <a:p>
            <a:pPr marL="0" indent="0">
              <a:buNone/>
            </a:pPr>
            <a:endParaRPr lang="en-CA">
              <a:cs typeface="Arial" panose="020B060402020202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D696C-56F0-04F4-1D10-B9702A801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7596B-DF48-534E-9E15-5A93A98C707C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5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E4477DD0-FE4E-494D-5659-9F7EC0E6C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7448" y="2954679"/>
            <a:ext cx="2670611" cy="1684911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747DADE9-6543-BBDF-5CD4-96C673CB3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0347" y="1067269"/>
            <a:ext cx="2546747" cy="1888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0251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09C48BD-13CD-43C3-812D-F80F88306AE6}"/>
              </a:ext>
            </a:extLst>
          </p:cNvPr>
          <p:cNvSpPr/>
          <p:nvPr/>
        </p:nvSpPr>
        <p:spPr>
          <a:xfrm>
            <a:off x="0" y="2044212"/>
            <a:ext cx="9144000" cy="1055075"/>
          </a:xfrm>
          <a:prstGeom prst="rect">
            <a:avLst/>
          </a:prstGeom>
          <a:solidFill>
            <a:srgbClr val="C8372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800" b="1">
              <a:latin typeface="Times" pitchFamily="2" charset="0"/>
              <a:cs typeface="Arial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014225-1992-486F-B012-E2AD9E0FF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7596B-DF48-534E-9E15-5A93A98C707C}" type="slidenum">
              <a:rPr lang="en-US" smtClean="0"/>
              <a:t>23</a:t>
            </a:fld>
            <a:endParaRPr lang="en-US"/>
          </a:p>
        </p:txBody>
      </p:sp>
      <p:sp>
        <p:nvSpPr>
          <p:cNvPr id="4" name="Google Shape;152;p26">
            <a:extLst>
              <a:ext uri="{FF2B5EF4-FFF2-40B4-BE49-F238E27FC236}">
                <a16:creationId xmlns:a16="http://schemas.microsoft.com/office/drawing/2014/main" id="{872B7826-7B29-41C4-9086-13BE2C190D43}"/>
              </a:ext>
            </a:extLst>
          </p:cNvPr>
          <p:cNvSpPr txBox="1"/>
          <p:nvPr/>
        </p:nvSpPr>
        <p:spPr>
          <a:xfrm>
            <a:off x="1461948" y="2333249"/>
            <a:ext cx="6220103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000" b="1">
                <a:solidFill>
                  <a:srgbClr val="FFFFFF"/>
                </a:solidFill>
                <a:latin typeface="Times New Roman"/>
                <a:cs typeface="Times New Roman"/>
              </a:rPr>
              <a:t>Analysis </a:t>
            </a:r>
          </a:p>
        </p:txBody>
      </p:sp>
    </p:spTree>
    <p:extLst>
      <p:ext uri="{BB962C8B-B14F-4D97-AF65-F5344CB8AC3E}">
        <p14:creationId xmlns:p14="http://schemas.microsoft.com/office/powerpoint/2010/main" val="39736485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B3782-4DB1-16E4-36E4-7968EA1B9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2800"/>
              <a:t>Analysis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1D1AA5-E803-8B89-2606-59CCE9DA15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CA">
                <a:cs typeface="Arial"/>
              </a:rPr>
              <a:t>Thematic analysis of transcribed interview data</a:t>
            </a:r>
          </a:p>
          <a:p>
            <a:r>
              <a:rPr lang="en-CA">
                <a:cs typeface="Arial"/>
              </a:rPr>
              <a:t>Several analysts </a:t>
            </a:r>
          </a:p>
          <a:p>
            <a:r>
              <a:rPr lang="en-CA">
                <a:cs typeface="Arial"/>
              </a:rPr>
              <a:t>Analysts meet regularly to discuss  and refine emerging themes and sub-themes</a:t>
            </a:r>
          </a:p>
          <a:p>
            <a:r>
              <a:rPr lang="en-CA">
                <a:cs typeface="Arial"/>
              </a:rPr>
              <a:t>Now in final stages of refining themes and sub-themes</a:t>
            </a:r>
          </a:p>
          <a:p>
            <a:pPr marL="0" indent="0">
              <a:buNone/>
            </a:pPr>
            <a:endParaRPr lang="en-CA"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D696C-56F0-04F4-1D10-B9702A801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7596B-DF48-534E-9E15-5A93A98C707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8954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09C48BD-13CD-43C3-812D-F80F88306AE6}"/>
              </a:ext>
            </a:extLst>
          </p:cNvPr>
          <p:cNvSpPr/>
          <p:nvPr/>
        </p:nvSpPr>
        <p:spPr>
          <a:xfrm>
            <a:off x="0" y="972650"/>
            <a:ext cx="9144000" cy="1055075"/>
          </a:xfrm>
          <a:prstGeom prst="rect">
            <a:avLst/>
          </a:prstGeom>
          <a:solidFill>
            <a:srgbClr val="C8372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800" b="1">
              <a:latin typeface="Times" pitchFamily="2" charset="0"/>
              <a:cs typeface="Arial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014225-1992-486F-B012-E2AD9E0FF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7596B-DF48-534E-9E15-5A93A98C707C}" type="slidenum">
              <a:rPr lang="en-US" smtClean="0"/>
              <a:t>25</a:t>
            </a:fld>
            <a:endParaRPr lang="en-US"/>
          </a:p>
        </p:txBody>
      </p:sp>
      <p:sp>
        <p:nvSpPr>
          <p:cNvPr id="4" name="Google Shape;152;p26">
            <a:extLst>
              <a:ext uri="{FF2B5EF4-FFF2-40B4-BE49-F238E27FC236}">
                <a16:creationId xmlns:a16="http://schemas.microsoft.com/office/drawing/2014/main" id="{872B7826-7B29-41C4-9086-13BE2C190D43}"/>
              </a:ext>
            </a:extLst>
          </p:cNvPr>
          <p:cNvSpPr txBox="1"/>
          <p:nvPr/>
        </p:nvSpPr>
        <p:spPr>
          <a:xfrm>
            <a:off x="905110" y="1261687"/>
            <a:ext cx="7101607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000" b="1">
                <a:solidFill>
                  <a:srgbClr val="FFFFFF"/>
                </a:solidFill>
                <a:latin typeface="Times New Roman"/>
                <a:cs typeface="Times New Roman"/>
              </a:rPr>
              <a:t>Results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000" b="1">
                <a:solidFill>
                  <a:srgbClr val="FFFFFF"/>
                </a:solidFill>
                <a:latin typeface="Times New Roman"/>
                <a:cs typeface="Times New Roman"/>
              </a:rPr>
              <a:t>Emerging Themes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076CCD-508F-5622-1484-2333A2EFBD7E}"/>
              </a:ext>
            </a:extLst>
          </p:cNvPr>
          <p:cNvSpPr txBox="1"/>
          <p:nvPr/>
        </p:nvSpPr>
        <p:spPr>
          <a:xfrm>
            <a:off x="495598" y="2250281"/>
            <a:ext cx="8456413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2500">
              <a:latin typeface="Times New Roman"/>
            </a:endParaRPr>
          </a:p>
          <a:p>
            <a:pPr algn="ctr"/>
            <a:r>
              <a:rPr lang="en-US" sz="2500">
                <a:latin typeface="Times New Roman"/>
              </a:rPr>
              <a:t>Support From Allies when Participating in Sports</a:t>
            </a:r>
            <a:endParaRPr lang="en-US"/>
          </a:p>
          <a:p>
            <a:pPr algn="ctr"/>
            <a:endParaRPr lang="en-US" sz="2500">
              <a:latin typeface="Times New Roman"/>
            </a:endParaRPr>
          </a:p>
          <a:p>
            <a:pPr algn="ctr"/>
            <a:r>
              <a:rPr lang="en-US" sz="2500">
                <a:latin typeface="Times New Roman"/>
              </a:rPr>
              <a:t>Opportunities to Discover and Develop Own Interests </a:t>
            </a:r>
          </a:p>
          <a:p>
            <a:endParaRPr lang="en-US" sz="2000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360784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24458AD-40E6-4F2D-914F-10E869AECAE9}"/>
              </a:ext>
            </a:extLst>
          </p:cNvPr>
          <p:cNvSpPr/>
          <p:nvPr/>
        </p:nvSpPr>
        <p:spPr>
          <a:xfrm>
            <a:off x="0" y="-8663"/>
            <a:ext cx="9144000" cy="1055075"/>
          </a:xfrm>
          <a:prstGeom prst="rect">
            <a:avLst/>
          </a:prstGeom>
          <a:solidFill>
            <a:srgbClr val="C8372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800" b="1">
              <a:latin typeface="Times" pitchFamily="2" charset="0"/>
              <a:cs typeface="Arial"/>
            </a:endParaRPr>
          </a:p>
        </p:txBody>
      </p:sp>
      <p:sp>
        <p:nvSpPr>
          <p:cNvPr id="166" name="Google Shape;166;p28"/>
          <p:cNvSpPr txBox="1">
            <a:spLocks noGrp="1"/>
          </p:cNvSpPr>
          <p:nvPr>
            <p:ph type="title" idx="4294967295"/>
          </p:nvPr>
        </p:nvSpPr>
        <p:spPr>
          <a:xfrm>
            <a:off x="307731" y="99540"/>
            <a:ext cx="8521700" cy="5730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CA" sz="3000" b="1">
                <a:solidFill>
                  <a:srgbClr val="FFFFFF"/>
                </a:solidFill>
                <a:latin typeface="Times New Roman"/>
                <a:cs typeface="Times New Roman"/>
                <a:sym typeface="Calibri"/>
              </a:rPr>
              <a:t>Theme 1: </a:t>
            </a:r>
            <a:r>
              <a:rPr lang="en-US" sz="3000" b="1">
                <a:solidFill>
                  <a:srgbClr val="FFFFFF"/>
                </a:solidFill>
                <a:latin typeface="Times New Roman"/>
                <a:cs typeface="Times New Roman"/>
                <a:sym typeface="Calibri"/>
              </a:rPr>
              <a:t>Support From Allies when Participating in Sports</a:t>
            </a:r>
            <a:endParaRPr lang="en-CA" sz="3000" b="1">
              <a:solidFill>
                <a:srgbClr val="FFFFFF"/>
              </a:solidFill>
              <a:latin typeface="Times New Roman"/>
              <a:cs typeface="Times New Roman"/>
              <a:sym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C2CEA8-C341-FEB0-D32C-AAE7954A8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7596B-DF48-534E-9E15-5A93A98C707C}" type="slidenum">
              <a:rPr lang="en-US" smtClean="0"/>
              <a:t>26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44A4CF-0B02-E96C-0B81-4093892F9544}"/>
              </a:ext>
            </a:extLst>
          </p:cNvPr>
          <p:cNvSpPr txBox="1"/>
          <p:nvPr/>
        </p:nvSpPr>
        <p:spPr>
          <a:xfrm>
            <a:off x="254496" y="1232296"/>
            <a:ext cx="2384226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" b="1"/>
              <a:t>A) Allies motivate athletes to make connections in Special Olympics 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8A6519-FF74-7098-BA4C-D611B3BBCFFA}"/>
              </a:ext>
            </a:extLst>
          </p:cNvPr>
          <p:cNvSpPr txBox="1"/>
          <p:nvPr/>
        </p:nvSpPr>
        <p:spPr>
          <a:xfrm>
            <a:off x="3004840" y="1232295"/>
            <a:ext cx="2964655" cy="11695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" b="1"/>
              <a:t>B) Allies motivate athletes by rooting for them at practices and games, and by supporting their team through volunteerism</a:t>
            </a:r>
            <a:endParaRPr lang="en-US"/>
          </a:p>
          <a:p>
            <a:endParaRPr lang="en" b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A3C542-2234-FD3A-1259-A51399FD107B}"/>
              </a:ext>
            </a:extLst>
          </p:cNvPr>
          <p:cNvSpPr txBox="1"/>
          <p:nvPr/>
        </p:nvSpPr>
        <p:spPr>
          <a:xfrm>
            <a:off x="6407052" y="1232295"/>
            <a:ext cx="2732483" cy="11695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" b="1"/>
              <a:t>C) Allies support athletes’ development of interest in sport by encouraging physical activity. </a:t>
            </a:r>
            <a:endParaRPr lang="en-US"/>
          </a:p>
          <a:p>
            <a:endParaRPr lang="en" b="1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E6D3EF75-4076-8696-6F35-3B672721E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603" y="2477159"/>
            <a:ext cx="2377083" cy="1814385"/>
          </a:xfrm>
          <a:prstGeom prst="rect">
            <a:avLst/>
          </a:prstGeom>
        </p:spPr>
      </p:pic>
      <p:pic>
        <p:nvPicPr>
          <p:cNvPr id="8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A8973351-962E-2FAD-0FD1-671A3B59C9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8658" y="2187064"/>
            <a:ext cx="1939529" cy="2537451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6392FE85-D872-F9E8-1E78-79ACE31CD9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6860" y="2569817"/>
            <a:ext cx="2743200" cy="1414756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CC93CAB-67B3-4D4F-9C27-9725DD6BC8CC}"/>
              </a:ext>
            </a:extLst>
          </p:cNvPr>
          <p:cNvSpPr/>
          <p:nvPr/>
        </p:nvSpPr>
        <p:spPr>
          <a:xfrm>
            <a:off x="0" y="0"/>
            <a:ext cx="9144000" cy="1055075"/>
          </a:xfrm>
          <a:prstGeom prst="rect">
            <a:avLst/>
          </a:prstGeom>
          <a:solidFill>
            <a:srgbClr val="C8372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800" b="1">
              <a:latin typeface="Times" pitchFamily="2" charset="0"/>
              <a:cs typeface="Arial"/>
            </a:endParaRPr>
          </a:p>
        </p:txBody>
      </p:sp>
      <p:sp>
        <p:nvSpPr>
          <p:cNvPr id="236" name="Google Shape;236;p37"/>
          <p:cNvSpPr txBox="1">
            <a:spLocks noGrp="1"/>
          </p:cNvSpPr>
          <p:nvPr>
            <p:ph type="title" idx="4294967295"/>
          </p:nvPr>
        </p:nvSpPr>
        <p:spPr>
          <a:xfrm>
            <a:off x="311150" y="139088"/>
            <a:ext cx="8521700" cy="5730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algn="ctr">
              <a:spcBef>
                <a:spcPts val="0"/>
              </a:spcBef>
            </a:pPr>
            <a:r>
              <a:rPr lang="en-CA" b="1">
                <a:solidFill>
                  <a:schemeClr val="bg1"/>
                </a:solidFill>
                <a:latin typeface="Times New Roman"/>
                <a:cs typeface="Times New Roman"/>
              </a:rPr>
              <a:t>Theme 2: </a:t>
            </a:r>
            <a:r>
              <a:rPr lang="en-US" b="1">
                <a:solidFill>
                  <a:schemeClr val="bg1"/>
                </a:solidFill>
                <a:latin typeface="Times New Roman"/>
                <a:cs typeface="Times New Roman"/>
              </a:rPr>
              <a:t>Opportunities to Discover and Develop Own Interests</a:t>
            </a:r>
            <a:endParaRPr b="1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CE51D8-583C-C192-56F8-5D304FB68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7596B-DF48-534E-9E15-5A93A98C707C}" type="slidenum">
              <a:rPr lang="en-US" smtClean="0"/>
              <a:t>27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51B0B3-6FEC-F81F-F963-8F9A07F1924B}"/>
              </a:ext>
            </a:extLst>
          </p:cNvPr>
          <p:cNvSpPr txBox="1"/>
          <p:nvPr/>
        </p:nvSpPr>
        <p:spPr>
          <a:xfrm>
            <a:off x="781347" y="1232296"/>
            <a:ext cx="238422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" b="1"/>
              <a:t>A) Having an inclusive place to pursue passions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B98C22-1EB3-BE75-3B2E-59E2F5D03310}"/>
              </a:ext>
            </a:extLst>
          </p:cNvPr>
          <p:cNvSpPr txBox="1"/>
          <p:nvPr/>
        </p:nvSpPr>
        <p:spPr>
          <a:xfrm>
            <a:off x="4094261" y="1232295"/>
            <a:ext cx="5152429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" b="1"/>
              <a:t>B) Opportunities for positive feedback and constructive criticism from coaches to strengthen their skillset</a:t>
            </a:r>
            <a:endParaRPr lang="en-US"/>
          </a:p>
          <a:p>
            <a:endParaRPr lang="en" b="1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F4F39514-1EE0-9A07-BB71-707C2ADA7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611" y="1893836"/>
            <a:ext cx="2171701" cy="2820295"/>
          </a:xfrm>
          <a:prstGeom prst="rect">
            <a:avLst/>
          </a:prstGeom>
        </p:spPr>
      </p:pic>
      <p:pic>
        <p:nvPicPr>
          <p:cNvPr id="7" name="Picture 7" descr="A picture containing text, room&#10;&#10;Description automatically generated">
            <a:extLst>
              <a:ext uri="{FF2B5EF4-FFF2-40B4-BE49-F238E27FC236}">
                <a16:creationId xmlns:a16="http://schemas.microsoft.com/office/drawing/2014/main" id="{FCA39D0B-BFBB-1308-755E-9ECE1FCECA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815" y="1759103"/>
            <a:ext cx="3091457" cy="3000466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09C48BD-13CD-43C3-812D-F80F88306AE6}"/>
              </a:ext>
            </a:extLst>
          </p:cNvPr>
          <p:cNvSpPr/>
          <p:nvPr/>
        </p:nvSpPr>
        <p:spPr>
          <a:xfrm>
            <a:off x="0" y="2044212"/>
            <a:ext cx="9144000" cy="1055075"/>
          </a:xfrm>
          <a:prstGeom prst="rect">
            <a:avLst/>
          </a:prstGeom>
          <a:solidFill>
            <a:srgbClr val="C8372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800" b="1">
              <a:latin typeface="Times" pitchFamily="2" charset="0"/>
              <a:cs typeface="Arial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014225-1992-486F-B012-E2AD9E0FF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7596B-DF48-534E-9E15-5A93A98C707C}" type="slidenum">
              <a:rPr lang="en-US" smtClean="0"/>
              <a:t>28</a:t>
            </a:fld>
            <a:endParaRPr lang="en-US"/>
          </a:p>
        </p:txBody>
      </p:sp>
      <p:sp>
        <p:nvSpPr>
          <p:cNvPr id="4" name="Google Shape;152;p26">
            <a:extLst>
              <a:ext uri="{FF2B5EF4-FFF2-40B4-BE49-F238E27FC236}">
                <a16:creationId xmlns:a16="http://schemas.microsoft.com/office/drawing/2014/main" id="{872B7826-7B29-41C4-9086-13BE2C190D43}"/>
              </a:ext>
            </a:extLst>
          </p:cNvPr>
          <p:cNvSpPr txBox="1"/>
          <p:nvPr/>
        </p:nvSpPr>
        <p:spPr>
          <a:xfrm>
            <a:off x="1461948" y="2333249"/>
            <a:ext cx="6220103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FFFFFF"/>
                </a:solidFill>
                <a:latin typeface="Times New Roman"/>
                <a:cs typeface="Times New Roman"/>
              </a:rPr>
              <a:t>Implications of Inclusive Research </a:t>
            </a:r>
          </a:p>
        </p:txBody>
      </p:sp>
    </p:spTree>
    <p:extLst>
      <p:ext uri="{BB962C8B-B14F-4D97-AF65-F5344CB8AC3E}">
        <p14:creationId xmlns:p14="http://schemas.microsoft.com/office/powerpoint/2010/main" val="40168588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ECD5EFD-7DD8-4000-80E3-48976535DE65}"/>
              </a:ext>
            </a:extLst>
          </p:cNvPr>
          <p:cNvSpPr/>
          <p:nvPr/>
        </p:nvSpPr>
        <p:spPr>
          <a:xfrm>
            <a:off x="0" y="-8663"/>
            <a:ext cx="9144000" cy="1055075"/>
          </a:xfrm>
          <a:prstGeom prst="rect">
            <a:avLst/>
          </a:prstGeom>
          <a:solidFill>
            <a:srgbClr val="C8372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800" b="1">
              <a:latin typeface="Times" pitchFamily="2" charset="0"/>
              <a:cs typeface="Arial"/>
            </a:endParaRPr>
          </a:p>
        </p:txBody>
      </p:sp>
      <p:sp>
        <p:nvSpPr>
          <p:cNvPr id="224" name="Google Shape;224;p35"/>
          <p:cNvSpPr txBox="1">
            <a:spLocks noGrp="1"/>
          </p:cNvSpPr>
          <p:nvPr>
            <p:ph type="sldNum" sz="quarter" idx="12"/>
          </p:nvPr>
        </p:nvSpPr>
        <p:spPr>
          <a:xfrm>
            <a:off x="7086600" y="4869656"/>
            <a:ext cx="2057400" cy="27384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fld>
            <a:endParaRPr sz="1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2" name="Google Shape;222;p35"/>
          <p:cNvSpPr txBox="1">
            <a:spLocks noGrp="1"/>
          </p:cNvSpPr>
          <p:nvPr>
            <p:ph type="title" idx="4294967295"/>
          </p:nvPr>
        </p:nvSpPr>
        <p:spPr>
          <a:xfrm>
            <a:off x="311150" y="262149"/>
            <a:ext cx="8521700" cy="5730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Implications of Inclusive Research </a:t>
            </a:r>
            <a:endParaRPr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AE28E3-B3AF-3C0D-D51A-2DAB7F49A96F}"/>
              </a:ext>
            </a:extLst>
          </p:cNvPr>
          <p:cNvSpPr txBox="1"/>
          <p:nvPr/>
        </p:nvSpPr>
        <p:spPr>
          <a:xfrm>
            <a:off x="890545" y="1391478"/>
            <a:ext cx="7665057" cy="31085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CA" b="1"/>
              <a:t>VALUE TO THE RESEARCH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/>
              <a:t>Helps to ground research</a:t>
            </a:r>
            <a:r>
              <a:rPr lang="en-CA">
                <a:solidFill>
                  <a:schemeClr val="tx1"/>
                </a:solidFill>
              </a:rPr>
              <a:t> in lived experiences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/>
              <a:t>Ensures the findings are relevant to the population</a:t>
            </a:r>
          </a:p>
          <a:p>
            <a:endParaRPr lang="en-CA" b="1"/>
          </a:p>
          <a:p>
            <a:r>
              <a:rPr lang="en-CA" b="1"/>
              <a:t>VALUE TO THE COMMUNITY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/>
              <a:t>Knowledge Translation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CA"/>
              <a:t>Accessibility of KT, who is it for, what type of media we can use 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CA" b="1"/>
          </a:p>
          <a:p>
            <a:pPr lvl="1"/>
            <a:r>
              <a:rPr lang="en-CA" b="1"/>
              <a:t>VALUE TO THE PROJECT CONSULTANT</a:t>
            </a:r>
          </a:p>
          <a:p>
            <a:pPr marL="285750" lvl="1" indent="-285750">
              <a:buChar char="•"/>
            </a:pPr>
            <a:r>
              <a:rPr lang="en-CA">
                <a:solidFill>
                  <a:schemeClr val="tx1"/>
                </a:solidFill>
              </a:rPr>
              <a:t>Opportunities to enhance current interpersonal skills, develop research-related skills and learn new skills </a:t>
            </a:r>
          </a:p>
          <a:p>
            <a:pPr marL="285750" lvl="1" indent="-285750">
              <a:buFont typeface="Arial"/>
              <a:buChar char="•"/>
            </a:pPr>
            <a:r>
              <a:rPr lang="en-CA">
                <a:solidFill>
                  <a:schemeClr val="tx1"/>
                </a:solidFill>
              </a:rPr>
              <a:t>Contribute to shaping the direction and process of research that is relevant to their lives and the lives of their peers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FAB89-952C-6497-9D35-85E3DA690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pic>
        <p:nvPicPr>
          <p:cNvPr id="5" name="Picture 5" descr="Logo&#10;&#10;Description automatically generated">
            <a:extLst>
              <a:ext uri="{FF2B5EF4-FFF2-40B4-BE49-F238E27FC236}">
                <a16:creationId xmlns:a16="http://schemas.microsoft.com/office/drawing/2014/main" id="{CD664605-AEC2-AB95-EC76-9B2BF91830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850" y="3481569"/>
            <a:ext cx="5403850" cy="74060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0CD098-100E-2074-1598-615FB526D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7596B-DF48-534E-9E15-5A93A98C707C}" type="slidenum">
              <a:rPr lang="en-US" smtClean="0"/>
              <a:t>3</a:t>
            </a:fld>
            <a:endParaRPr lang="en-US" dirty="0"/>
          </a:p>
        </p:txBody>
      </p:sp>
      <p:pic>
        <p:nvPicPr>
          <p:cNvPr id="6" name="Picture 6" descr="Logo&#10;&#10;Description automatically generated">
            <a:extLst>
              <a:ext uri="{FF2B5EF4-FFF2-40B4-BE49-F238E27FC236}">
                <a16:creationId xmlns:a16="http://schemas.microsoft.com/office/drawing/2014/main" id="{18D52413-93FE-7805-EF70-29A3F2AF9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3088" y="2973388"/>
            <a:ext cx="1558925" cy="15589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5880D0-51EE-9426-26B3-272747E3C1D3}"/>
              </a:ext>
            </a:extLst>
          </p:cNvPr>
          <p:cNvSpPr txBox="1"/>
          <p:nvPr/>
        </p:nvSpPr>
        <p:spPr>
          <a:xfrm>
            <a:off x="781049" y="1033462"/>
            <a:ext cx="6408737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We are grateful for: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pPr marL="342900" indent="-342900">
              <a:buChar char="•"/>
            </a:pPr>
            <a:r>
              <a:rPr lang="en-US" sz="2000" dirty="0">
                <a:solidFill>
                  <a:schemeClr val="tx1"/>
                </a:solidFill>
              </a:rPr>
              <a:t>Funding provided by the Connaught Foundation </a:t>
            </a: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pPr marL="342900" indent="-342900">
              <a:buChar char="•"/>
            </a:pPr>
            <a:r>
              <a:rPr lang="en-US" sz="2000" dirty="0">
                <a:solidFill>
                  <a:schemeClr val="tx1"/>
                </a:solidFill>
              </a:rPr>
              <a:t>The generosity of participants who shared their experiences and perspectives with us</a:t>
            </a:r>
          </a:p>
        </p:txBody>
      </p:sp>
    </p:spTree>
    <p:extLst>
      <p:ext uri="{BB962C8B-B14F-4D97-AF65-F5344CB8AC3E}">
        <p14:creationId xmlns:p14="http://schemas.microsoft.com/office/powerpoint/2010/main" val="11518888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/>
          <p:nvPr/>
        </p:nvSpPr>
        <p:spPr>
          <a:xfrm>
            <a:off x="972590" y="809792"/>
            <a:ext cx="791400" cy="50100"/>
          </a:xfrm>
          <a:prstGeom prst="rect">
            <a:avLst/>
          </a:prstGeom>
          <a:solidFill>
            <a:srgbClr val="C00000">
              <a:alpha val="74902"/>
            </a:srgb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DC8709-3802-F4AB-BC70-0C85EA1BE2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9535" y="1120816"/>
            <a:ext cx="5484930" cy="31569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6D1335-01D7-DBCB-EA20-BDDEC154ADA1}"/>
              </a:ext>
            </a:extLst>
          </p:cNvPr>
          <p:cNvSpPr txBox="1"/>
          <p:nvPr/>
        </p:nvSpPr>
        <p:spPr>
          <a:xfrm>
            <a:off x="5255813" y="4571325"/>
            <a:ext cx="43935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latin typeface="Arial" panose="020B0604020202020204" pitchFamily="34" charset="0"/>
                <a:cs typeface="Arial" panose="020B0604020202020204" pitchFamily="34" charset="0"/>
              </a:rPr>
              <a:t>The Belonging Theoretical Framework 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(Renwick et al., 2019)</a:t>
            </a:r>
          </a:p>
        </p:txBody>
      </p:sp>
    </p:spTree>
    <p:extLst>
      <p:ext uri="{BB962C8B-B14F-4D97-AF65-F5344CB8AC3E}">
        <p14:creationId xmlns:p14="http://schemas.microsoft.com/office/powerpoint/2010/main" val="11453940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ECD5EFD-7DD8-4000-80E3-48976535DE65}"/>
              </a:ext>
            </a:extLst>
          </p:cNvPr>
          <p:cNvSpPr/>
          <p:nvPr/>
        </p:nvSpPr>
        <p:spPr>
          <a:xfrm>
            <a:off x="0" y="-8663"/>
            <a:ext cx="9144000" cy="1055075"/>
          </a:xfrm>
          <a:prstGeom prst="rect">
            <a:avLst/>
          </a:prstGeom>
          <a:solidFill>
            <a:srgbClr val="C8372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800" b="1">
              <a:latin typeface="Times" pitchFamily="2" charset="0"/>
              <a:cs typeface="Arial"/>
            </a:endParaRPr>
          </a:p>
        </p:txBody>
      </p:sp>
      <p:sp>
        <p:nvSpPr>
          <p:cNvPr id="224" name="Google Shape;224;p35"/>
          <p:cNvSpPr txBox="1">
            <a:spLocks noGrp="1"/>
          </p:cNvSpPr>
          <p:nvPr>
            <p:ph type="sldNum" sz="quarter" idx="12"/>
          </p:nvPr>
        </p:nvSpPr>
        <p:spPr>
          <a:xfrm>
            <a:off x="7086600" y="4869656"/>
            <a:ext cx="2057400" cy="27384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fld>
            <a:endParaRPr sz="1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2" name="Google Shape;222;p35"/>
          <p:cNvSpPr txBox="1">
            <a:spLocks noGrp="1"/>
          </p:cNvSpPr>
          <p:nvPr>
            <p:ph type="title" idx="4294967295"/>
          </p:nvPr>
        </p:nvSpPr>
        <p:spPr>
          <a:xfrm>
            <a:off x="311150" y="262149"/>
            <a:ext cx="8521700" cy="5730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Knowledge translation initiatives </a:t>
            </a:r>
            <a:endParaRPr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09228718-64D2-745C-DDBC-FBF7B2DC5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7072" y="1191722"/>
            <a:ext cx="2171701" cy="2820295"/>
          </a:xfrm>
          <a:prstGeom prst="rect">
            <a:avLst/>
          </a:prstGeom>
        </p:spPr>
      </p:pic>
      <p:pic>
        <p:nvPicPr>
          <p:cNvPr id="7" name="Picture 9" descr="A group of people holding golf clubs&#10;&#10;Description automatically generated">
            <a:extLst>
              <a:ext uri="{FF2B5EF4-FFF2-40B4-BE49-F238E27FC236}">
                <a16:creationId xmlns:a16="http://schemas.microsoft.com/office/drawing/2014/main" id="{501D47E9-25E6-BF43-C0F8-05BF27F828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9459" y="3272626"/>
            <a:ext cx="3084256" cy="1589893"/>
          </a:xfrm>
          <a:prstGeom prst="rect">
            <a:avLst/>
          </a:prstGeom>
        </p:spPr>
      </p:pic>
      <p:pic>
        <p:nvPicPr>
          <p:cNvPr id="2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6B32F15-0FFF-A3F8-2B2F-5DC675198A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992" t="20069" r="14842" b="11000"/>
          <a:stretch/>
        </p:blipFill>
        <p:spPr>
          <a:xfrm>
            <a:off x="310552" y="1789442"/>
            <a:ext cx="4262362" cy="243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8998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0CA6E1E-16A5-4A90-9D28-79AD5B0A091C}"/>
              </a:ext>
            </a:extLst>
          </p:cNvPr>
          <p:cNvSpPr/>
          <p:nvPr/>
        </p:nvSpPr>
        <p:spPr>
          <a:xfrm>
            <a:off x="0" y="2571750"/>
            <a:ext cx="9144000" cy="1055075"/>
          </a:xfrm>
          <a:prstGeom prst="rect">
            <a:avLst/>
          </a:prstGeom>
          <a:solidFill>
            <a:srgbClr val="C8372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800" b="1">
              <a:latin typeface="Times" pitchFamily="2" charset="0"/>
              <a:cs typeface="Arial"/>
            </a:endParaRPr>
          </a:p>
        </p:txBody>
      </p:sp>
      <p:sp>
        <p:nvSpPr>
          <p:cNvPr id="250" name="Google Shape;250;p39"/>
          <p:cNvSpPr txBox="1">
            <a:spLocks noGrp="1"/>
          </p:cNvSpPr>
          <p:nvPr>
            <p:ph type="title"/>
          </p:nvPr>
        </p:nvSpPr>
        <p:spPr>
          <a:xfrm>
            <a:off x="268568" y="2577153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r>
              <a:rPr lang="en-CA" sz="2000">
                <a:solidFill>
                  <a:schemeClr val="bg1"/>
                </a:solidFill>
                <a:cs typeface="Times"/>
              </a:rPr>
              <a:t>For more information, visit our website:</a:t>
            </a:r>
            <a:br>
              <a:rPr lang="en-CA" sz="2000">
                <a:cs typeface="Times"/>
              </a:rPr>
            </a:br>
            <a:endParaRPr lang="en-GB" sz="2000">
              <a:solidFill>
                <a:srgbClr val="FF0000"/>
              </a:solidFill>
            </a:endParaRPr>
          </a:p>
          <a:p>
            <a:pPr algn="ctr">
              <a:lnSpc>
                <a:spcPct val="90000"/>
              </a:lnSpc>
              <a:spcBef>
                <a:spcPts val="750"/>
              </a:spcBef>
            </a:pPr>
            <a:r>
              <a:rPr lang="en-GB" sz="2000">
                <a:solidFill>
                  <a:schemeClr val="bg1"/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https://www.sportandbelonging.ca</a:t>
            </a:r>
            <a:endParaRPr lang="en-CA" sz="200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B10504-93F5-A04C-8EC6-56E290556B44}"/>
              </a:ext>
            </a:extLst>
          </p:cNvPr>
          <p:cNvSpPr/>
          <p:nvPr/>
        </p:nvSpPr>
        <p:spPr>
          <a:xfrm>
            <a:off x="2671479" y="1648420"/>
            <a:ext cx="38010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Thank you!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886324-609E-71B1-C371-9B166463214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chemeClr val="tx1"/>
                </a:solidFill>
              </a:rPr>
              <a:t>32</a:t>
            </a:fld>
            <a:endParaRPr lang="en">
              <a:solidFill>
                <a:schemeClr val="tx1"/>
              </a:solidFill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79B15557-7CFE-FEA1-1A34-AD400D88FA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643" y="4046099"/>
            <a:ext cx="4163277" cy="573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6" descr="Logo&#10;&#10;Description automatically generated">
            <a:extLst>
              <a:ext uri="{FF2B5EF4-FFF2-40B4-BE49-F238E27FC236}">
                <a16:creationId xmlns:a16="http://schemas.microsoft.com/office/drawing/2014/main" id="{CBA3E223-89BF-237E-41E5-26A70EE9DF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6418" y="3753974"/>
            <a:ext cx="1259236" cy="1259236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E77E8-24AF-9CA8-7EB8-543603DAF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426B26-3C09-2069-1A51-5F53A2F703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sz="1000">
                <a:ea typeface="+mn-lt"/>
                <a:cs typeface="+mn-lt"/>
              </a:rPr>
              <a:t>Arbour-</a:t>
            </a:r>
            <a:r>
              <a:rPr lang="en-US" sz="1000" err="1">
                <a:ea typeface="+mn-lt"/>
                <a:cs typeface="+mn-lt"/>
              </a:rPr>
              <a:t>Nicitopoulos</a:t>
            </a:r>
            <a:r>
              <a:rPr lang="en-US" sz="1000">
                <a:ea typeface="+mn-lt"/>
                <a:cs typeface="+mn-lt"/>
              </a:rPr>
              <a:t>, K. P., </a:t>
            </a:r>
            <a:r>
              <a:rPr lang="en-US" sz="1000" err="1">
                <a:ea typeface="+mn-lt"/>
                <a:cs typeface="+mn-lt"/>
              </a:rPr>
              <a:t>Kuzik</a:t>
            </a:r>
            <a:r>
              <a:rPr lang="en-US" sz="1000">
                <a:ea typeface="+mn-lt"/>
                <a:cs typeface="+mn-lt"/>
              </a:rPr>
              <a:t>, N., Vanderloo, L. M., Martin Ginis, K. A., James, M. E., Bassett-Gunter, R. L., Ruttle, D., DaSilva, P., </a:t>
            </a:r>
            <a:r>
              <a:rPr lang="en-US" sz="1000" err="1">
                <a:ea typeface="+mn-lt"/>
                <a:cs typeface="+mn-lt"/>
              </a:rPr>
              <a:t>Disimino</a:t>
            </a:r>
            <a:r>
              <a:rPr lang="en-US" sz="1000">
                <a:ea typeface="+mn-lt"/>
                <a:cs typeface="+mn-lt"/>
              </a:rPr>
              <a:t>, K., Cameron, C., Arthur, M., </a:t>
            </a:r>
            <a:r>
              <a:rPr lang="en-US" sz="1000" err="1">
                <a:ea typeface="+mn-lt"/>
                <a:cs typeface="+mn-lt"/>
              </a:rPr>
              <a:t>Shikako</a:t>
            </a:r>
            <a:r>
              <a:rPr lang="en-US" sz="1000">
                <a:ea typeface="+mn-lt"/>
                <a:cs typeface="+mn-lt"/>
              </a:rPr>
              <a:t>, K., &amp; Latimer-Cheung, A. E. (2022). Expert Appraisal of the 2022 Canadian Para Report Card on Physical Activity for Children and Adolescents With Disabilities, </a:t>
            </a:r>
            <a:r>
              <a:rPr lang="en-US" sz="1000" i="1">
                <a:ea typeface="+mn-lt"/>
                <a:cs typeface="+mn-lt"/>
              </a:rPr>
              <a:t>Adapted Physical Activity Quarterly</a:t>
            </a:r>
            <a:endParaRPr lang="en-US" sz="1000">
              <a:ea typeface="+mn-lt"/>
              <a:cs typeface="+mn-lt"/>
            </a:endParaRPr>
          </a:p>
          <a:p>
            <a:r>
              <a:rPr lang="en-US" sz="1000" err="1">
                <a:ea typeface="+mn-lt"/>
                <a:cs typeface="+mn-lt"/>
              </a:rPr>
              <a:t>Grandisson</a:t>
            </a:r>
            <a:r>
              <a:rPr lang="en-US" sz="1000">
                <a:ea typeface="+mn-lt"/>
                <a:cs typeface="+mn-lt"/>
              </a:rPr>
              <a:t>, M., </a:t>
            </a:r>
            <a:r>
              <a:rPr lang="en-US" sz="1000" err="1">
                <a:ea typeface="+mn-lt"/>
                <a:cs typeface="+mn-lt"/>
              </a:rPr>
              <a:t>Tétreault</a:t>
            </a:r>
            <a:r>
              <a:rPr lang="en-US" sz="1000">
                <a:ea typeface="+mn-lt"/>
                <a:cs typeface="+mn-lt"/>
              </a:rPr>
              <a:t>, S. and Freeman, A.R. (2012), Enabling Integration in Sports for Adolescents with Intellectual Disabilities. Journal of Applied Research in Intellectual Disabilities, 25: 217-230.</a:t>
            </a:r>
            <a:endParaRPr lang="en-US" sz="1000" i="1">
              <a:ea typeface="+mn-lt"/>
              <a:cs typeface="+mn-lt"/>
            </a:endParaRPr>
          </a:p>
          <a:p>
            <a:r>
              <a:rPr lang="en-US" sz="1000">
                <a:ea typeface="+mn-lt"/>
                <a:cs typeface="+mn-lt"/>
              </a:rPr>
              <a:t>Lloyd M, Temple VA, Foley JT, Yeatman S, </a:t>
            </a:r>
            <a:r>
              <a:rPr lang="en-US" sz="1000" err="1">
                <a:ea typeface="+mn-lt"/>
                <a:cs typeface="+mn-lt"/>
              </a:rPr>
              <a:t>Lunsky</a:t>
            </a:r>
            <a:r>
              <a:rPr lang="en-US" sz="1000">
                <a:ea typeface="+mn-lt"/>
                <a:cs typeface="+mn-lt"/>
              </a:rPr>
              <a:t> Y, Huang A, Balogh R. Young adults with intellectual and developmental disabilities who participate in Special Olympics are less likely to be diagnosed with depression. Soc Psychiatry </a:t>
            </a:r>
            <a:r>
              <a:rPr lang="en-US" sz="1000" err="1">
                <a:ea typeface="+mn-lt"/>
                <a:cs typeface="+mn-lt"/>
              </a:rPr>
              <a:t>Psychiatr</a:t>
            </a:r>
            <a:r>
              <a:rPr lang="en-US" sz="1000">
                <a:ea typeface="+mn-lt"/>
                <a:cs typeface="+mn-lt"/>
              </a:rPr>
              <a:t> Epidemiol. 2022 Dec 22.</a:t>
            </a:r>
          </a:p>
          <a:p>
            <a:r>
              <a:rPr lang="en-US" sz="1000">
                <a:ea typeface="+mn-lt"/>
                <a:cs typeface="+mn-lt"/>
              </a:rPr>
              <a:t>Renwick, R., DuBois, D., Cowen, J., Cameron, D., Fudge </a:t>
            </a:r>
            <a:r>
              <a:rPr lang="en-US" sz="1000" err="1">
                <a:ea typeface="+mn-lt"/>
                <a:cs typeface="+mn-lt"/>
              </a:rPr>
              <a:t>Schormans</a:t>
            </a:r>
            <a:r>
              <a:rPr lang="en-US" sz="1000">
                <a:ea typeface="+mn-lt"/>
                <a:cs typeface="+mn-lt"/>
              </a:rPr>
              <a:t>, A., &amp; Rose, N. (2019). Voices of youths on engagement in community life: a theoretical framework of belonging. </a:t>
            </a:r>
            <a:r>
              <a:rPr lang="en-US" sz="1000" i="1">
                <a:ea typeface="+mn-lt"/>
                <a:cs typeface="+mn-lt"/>
              </a:rPr>
              <a:t>Disability &amp; Society</a:t>
            </a:r>
            <a:r>
              <a:rPr lang="en-US" sz="1000">
                <a:ea typeface="+mn-lt"/>
                <a:cs typeface="+mn-lt"/>
              </a:rPr>
              <a:t>, </a:t>
            </a:r>
            <a:r>
              <a:rPr lang="en-US" sz="1000" i="1">
                <a:ea typeface="+mn-lt"/>
                <a:cs typeface="+mn-lt"/>
              </a:rPr>
              <a:t>34</a:t>
            </a:r>
            <a:r>
              <a:rPr lang="en-US" sz="1000">
                <a:ea typeface="+mn-lt"/>
                <a:cs typeface="+mn-lt"/>
              </a:rPr>
              <a:t>(6), 945–971. </a:t>
            </a:r>
            <a:r>
              <a:rPr lang="en-US" sz="1000">
                <a:ea typeface="+mn-lt"/>
                <a:cs typeface="+mn-lt"/>
                <a:hlinkClick r:id="rId2"/>
              </a:rPr>
              <a:t>https://doi.org/10.1080/09687599.2019.1583551</a:t>
            </a:r>
            <a:endParaRPr lang="en-US" sz="1000">
              <a:ea typeface="+mn-lt"/>
              <a:cs typeface="+mn-lt"/>
            </a:endParaRPr>
          </a:p>
          <a:p>
            <a:r>
              <a:rPr lang="en-US" sz="1000">
                <a:ea typeface="+mn-lt"/>
                <a:cs typeface="+mn-lt"/>
              </a:rPr>
              <a:t>Zhao, WM, Thirumal, K, Renwick, R, DuBois, D. Belonging through sport participation for young adults with intellectual and developmental disabilities: A scoping review. </a:t>
            </a:r>
            <a:r>
              <a:rPr lang="en-US" sz="1000" i="1">
                <a:ea typeface="+mn-lt"/>
                <a:cs typeface="+mn-lt"/>
              </a:rPr>
              <a:t>J Appl Res Intellect </a:t>
            </a:r>
            <a:r>
              <a:rPr lang="en-US" sz="1000" i="1" err="1">
                <a:ea typeface="+mn-lt"/>
                <a:cs typeface="+mn-lt"/>
              </a:rPr>
              <a:t>Disabil</a:t>
            </a:r>
            <a:r>
              <a:rPr lang="en-US" sz="1000">
                <a:ea typeface="+mn-lt"/>
                <a:cs typeface="+mn-lt"/>
              </a:rPr>
              <a:t>. 2021; 34: 402– 420.</a:t>
            </a:r>
            <a:endParaRPr lang="en-US" sz="1000">
              <a:solidFill>
                <a:srgbClr val="000000"/>
              </a:solidFill>
              <a:cs typeface="Arial" panose="020B060402020202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F1A4DF-2580-6022-2CCC-A71563AB0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7596B-DF48-534E-9E15-5A93A98C707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1065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79757-8B4E-F5BF-8174-ACCDFE1A5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Presentation Disclaimer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8E890-A550-38C3-1197-B5574579C7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This presentation is based on preliminary results as of February 9</a:t>
            </a:r>
            <a:r>
              <a:rPr lang="en-CA" sz="1600" baseline="30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CA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2023 </a:t>
            </a:r>
            <a:r>
              <a:rPr lang="en-CA" sz="1600" dirty="0">
                <a:latin typeface="Calibri" panose="020F0502020204030204" pitchFamily="34" charset="0"/>
                <a:cs typeface="Calibri" panose="020F0502020204030204" pitchFamily="34" charset="0"/>
              </a:rPr>
              <a:t>from the Sport and Belonging project. Data analysis is ongoing, and a</a:t>
            </a:r>
            <a:r>
              <a:rPr lang="en-CA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 updated version of the project and results will be published in the future. </a:t>
            </a:r>
          </a:p>
          <a:p>
            <a:pPr marL="0" indent="0">
              <a:buNone/>
            </a:pPr>
            <a:r>
              <a:rPr lang="en-CA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We encourage you to check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back in with the project at the end of 2023 and in 2024 for published articles and knowledge translation materials. </a:t>
            </a: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CA" sz="1600" dirty="0">
                <a:latin typeface="Calibri" panose="020F0502020204030204" pitchFamily="34" charset="0"/>
                <a:cs typeface="Calibri" panose="020F0502020204030204" pitchFamily="34" charset="0"/>
              </a:rPr>
              <a:t>Please use the following citation: </a:t>
            </a:r>
          </a:p>
          <a:p>
            <a:pPr marL="0" indent="0">
              <a:buNone/>
            </a:pPr>
            <a:r>
              <a:rPr lang="en-CA" sz="1600" dirty="0">
                <a:latin typeface="Calibri" panose="020F0502020204030204" pitchFamily="34" charset="0"/>
                <a:cs typeface="Calibri" panose="020F0502020204030204" pitchFamily="34" charset="0"/>
              </a:rPr>
              <a:t>St.John, L., Renwick, R., Arbour-Nicitopoulos, K., Routledge, F., Zheng, R., Caplan, B., Denault, C., Findlay, F., McDonald, V., &amp; Noronha, J. </a:t>
            </a:r>
            <a:r>
              <a:rPr lang="en-CA" sz="160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(2023, Feb). 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Fostering and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developing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belonging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young adults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with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intellectual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developmental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disabilities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through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Sport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Lessons from an inclusive study. </a:t>
            </a:r>
            <a:r>
              <a:rPr lang="en-CA" sz="160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Presented at the Canadian Health and Wellbeing in Developmental Disabilities Conference, Toronto, ON.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1D877-0695-5198-179D-4813AE645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7596B-DF48-534E-9E15-5A93A98C707C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6561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C310A-CC82-8CF8-43C8-F8663A36C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Presenters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480D3D-D5A3-2D92-C47E-95C878FC2A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CA" sz="1800" b="1" i="1" dirty="0">
              <a:ea typeface="Calibri" panose="020F0502020204030204" pitchFamily="34" charset="0"/>
            </a:endParaRPr>
          </a:p>
          <a:p>
            <a:pPr algn="ctr"/>
            <a:endParaRPr lang="en-CA" dirty="0"/>
          </a:p>
        </p:txBody>
      </p:sp>
      <p:pic>
        <p:nvPicPr>
          <p:cNvPr id="5" name="Picture 4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549A1BA2-6DC9-9260-0239-26EBDC0557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29" y="1251634"/>
            <a:ext cx="1395274" cy="1860365"/>
          </a:xfrm>
          <a:prstGeom prst="rect">
            <a:avLst/>
          </a:prstGeom>
        </p:spPr>
      </p:pic>
      <p:pic>
        <p:nvPicPr>
          <p:cNvPr id="7" name="Picture 6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C9DCA967-AF62-B9B9-6426-BC193ABCC1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125" y="1159210"/>
            <a:ext cx="1395274" cy="1841761"/>
          </a:xfrm>
          <a:prstGeom prst="rect">
            <a:avLst/>
          </a:prstGeom>
        </p:spPr>
      </p:pic>
      <p:pic>
        <p:nvPicPr>
          <p:cNvPr id="9" name="Picture 8" descr="A person leaning against a tree&#10;&#10;Description automatically generated">
            <a:extLst>
              <a:ext uri="{FF2B5EF4-FFF2-40B4-BE49-F238E27FC236}">
                <a16:creationId xmlns:a16="http://schemas.microsoft.com/office/drawing/2014/main" id="{DD7305E8-4116-A245-9DFC-9C92B48CC6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747" y="1888995"/>
            <a:ext cx="1473409" cy="1841761"/>
          </a:xfrm>
          <a:prstGeom prst="rect">
            <a:avLst/>
          </a:prstGeom>
        </p:spPr>
      </p:pic>
      <p:pic>
        <p:nvPicPr>
          <p:cNvPr id="11" name="Picture 10" descr="A person with long hair&#10;&#10;Description automatically generated with medium confidence">
            <a:extLst>
              <a:ext uri="{FF2B5EF4-FFF2-40B4-BE49-F238E27FC236}">
                <a16:creationId xmlns:a16="http://schemas.microsoft.com/office/drawing/2014/main" id="{2BAF4EB8-844E-6D6F-DF21-DBE65F1482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610" y="1888994"/>
            <a:ext cx="1542256" cy="184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7416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A2297-20FB-BACC-954D-08A9E4699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Overview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9359C5-6963-0964-25AA-7EEAAC7DFC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70059"/>
            <a:ext cx="7886700" cy="366266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AutoNum type="arabicPeriod"/>
            </a:pPr>
            <a:r>
              <a:rPr lang="en-CA" dirty="0"/>
              <a:t>Belonging and the role it has on inclusive practices for individuals with IDD</a:t>
            </a:r>
            <a:endParaRPr lang="en-CA" dirty="0">
              <a:solidFill>
                <a:srgbClr val="FF0000"/>
              </a:solidFill>
              <a:highlight>
                <a:srgbClr val="FFFF00"/>
              </a:highlight>
              <a:cs typeface="Arial"/>
            </a:endParaRPr>
          </a:p>
          <a:p>
            <a:pPr marL="457200" indent="-457200">
              <a:buAutoNum type="arabicPeriod"/>
            </a:pPr>
            <a:r>
              <a:rPr lang="en-CA" dirty="0"/>
              <a:t>Highlight our inclusive research project, Sport and Belonging</a:t>
            </a:r>
            <a:endParaRPr lang="en-CA" dirty="0">
              <a:cs typeface="Arial"/>
            </a:endParaRPr>
          </a:p>
          <a:p>
            <a:pPr marL="800100" lvl="1" indent="-457200">
              <a:buAutoNum type="arabicPeriod"/>
            </a:pPr>
            <a:r>
              <a:rPr lang="en-CA" dirty="0"/>
              <a:t>Introducing our research team and project consultants</a:t>
            </a:r>
            <a:endParaRPr lang="en-CA" dirty="0">
              <a:cs typeface="Arial"/>
            </a:endParaRPr>
          </a:p>
          <a:p>
            <a:pPr marL="800100" lvl="1" indent="-457200">
              <a:buAutoNum type="arabicPeriod"/>
            </a:pPr>
            <a:r>
              <a:rPr lang="en-CA" dirty="0"/>
              <a:t>Research methods </a:t>
            </a:r>
            <a:endParaRPr lang="en-CA" dirty="0">
              <a:cs typeface="Arial"/>
            </a:endParaRPr>
          </a:p>
          <a:p>
            <a:pPr marL="800100" lvl="1" indent="-457200">
              <a:buAutoNum type="arabicPeriod"/>
            </a:pPr>
            <a:r>
              <a:rPr lang="en-CA" dirty="0"/>
              <a:t>Member checking process</a:t>
            </a:r>
            <a:endParaRPr lang="en-CA" dirty="0">
              <a:cs typeface="Arial"/>
            </a:endParaRPr>
          </a:p>
          <a:p>
            <a:pPr marL="800100" lvl="1" indent="-457200">
              <a:buAutoNum type="arabicPeriod"/>
            </a:pPr>
            <a:r>
              <a:rPr lang="en-CA" dirty="0"/>
              <a:t>Preliminary Findings </a:t>
            </a:r>
            <a:endParaRPr lang="en-CA" dirty="0">
              <a:cs typeface="Arial"/>
            </a:endParaRPr>
          </a:p>
          <a:p>
            <a:pPr marL="457200" indent="-457200">
              <a:buAutoNum type="arabicPeriod"/>
            </a:pPr>
            <a:r>
              <a:rPr lang="en-CA" dirty="0"/>
              <a:t>Implications of inclusive research </a:t>
            </a:r>
            <a:endParaRPr lang="en-CA" dirty="0">
              <a:cs typeface="Arial"/>
            </a:endParaRPr>
          </a:p>
          <a:p>
            <a:pPr marL="457200" indent="-457200">
              <a:buAutoNum type="arabicPeriod"/>
            </a:pPr>
            <a:r>
              <a:rPr lang="en-CA" dirty="0"/>
              <a:t>Knowledge Translation  </a:t>
            </a:r>
            <a:endParaRPr lang="en-CA" dirty="0">
              <a:cs typeface="Arial"/>
            </a:endParaRPr>
          </a:p>
          <a:p>
            <a:pPr marL="800100" lvl="1" indent="-457200">
              <a:buAutoNum type="arabicPeriod"/>
            </a:pPr>
            <a:endParaRPr lang="en-CA" dirty="0"/>
          </a:p>
          <a:p>
            <a:pPr marL="800100" lvl="1" indent="-457200">
              <a:buAutoNum type="arabicPeriod"/>
            </a:pPr>
            <a:endParaRPr lang="en-CA" dirty="0"/>
          </a:p>
          <a:p>
            <a:pPr marL="457200" indent="-457200">
              <a:buAutoNum type="arabicPeriod"/>
            </a:pP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BCF724-4B5E-C72D-8A6A-127954CB7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7596B-DF48-534E-9E15-5A93A98C707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3172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09C48BD-13CD-43C3-812D-F80F88306AE6}"/>
              </a:ext>
            </a:extLst>
          </p:cNvPr>
          <p:cNvSpPr/>
          <p:nvPr/>
        </p:nvSpPr>
        <p:spPr>
          <a:xfrm>
            <a:off x="0" y="2044212"/>
            <a:ext cx="9144000" cy="1055075"/>
          </a:xfrm>
          <a:prstGeom prst="rect">
            <a:avLst/>
          </a:prstGeom>
          <a:solidFill>
            <a:srgbClr val="C8372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800" b="1" dirty="0">
              <a:latin typeface="Times" pitchFamily="2" charset="0"/>
              <a:cs typeface="Arial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014225-1992-486F-B012-E2AD9E0FF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7596B-DF48-534E-9E15-5A93A98C707C}" type="slidenum">
              <a:rPr lang="en-US" smtClean="0"/>
              <a:t>6</a:t>
            </a:fld>
            <a:endParaRPr lang="en-US" dirty="0"/>
          </a:p>
        </p:txBody>
      </p:sp>
      <p:sp>
        <p:nvSpPr>
          <p:cNvPr id="4" name="Google Shape;152;p26">
            <a:extLst>
              <a:ext uri="{FF2B5EF4-FFF2-40B4-BE49-F238E27FC236}">
                <a16:creationId xmlns:a16="http://schemas.microsoft.com/office/drawing/2014/main" id="{872B7826-7B29-41C4-9086-13BE2C190D43}"/>
              </a:ext>
            </a:extLst>
          </p:cNvPr>
          <p:cNvSpPr txBox="1"/>
          <p:nvPr/>
        </p:nvSpPr>
        <p:spPr>
          <a:xfrm>
            <a:off x="1461948" y="2333249"/>
            <a:ext cx="6220103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000" b="1" dirty="0">
                <a:solidFill>
                  <a:srgbClr val="FFFFFF"/>
                </a:solidFill>
                <a:latin typeface="Times New Roman"/>
                <a:cs typeface="Times New Roman"/>
              </a:rPr>
              <a:t>What is Belonging</a:t>
            </a:r>
          </a:p>
        </p:txBody>
      </p:sp>
    </p:spTree>
    <p:extLst>
      <p:ext uri="{BB962C8B-B14F-4D97-AF65-F5344CB8AC3E}">
        <p14:creationId xmlns:p14="http://schemas.microsoft.com/office/powerpoint/2010/main" val="31563832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/>
          <p:nvPr/>
        </p:nvSpPr>
        <p:spPr>
          <a:xfrm>
            <a:off x="972590" y="809792"/>
            <a:ext cx="791400" cy="50100"/>
          </a:xfrm>
          <a:prstGeom prst="rect">
            <a:avLst/>
          </a:prstGeom>
          <a:solidFill>
            <a:srgbClr val="C00000">
              <a:alpha val="74902"/>
            </a:srgb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 dirty="0"/>
          </a:p>
        </p:txBody>
      </p:sp>
      <p:sp>
        <p:nvSpPr>
          <p:cNvPr id="86" name="Google Shape;86;p17"/>
          <p:cNvSpPr txBox="1"/>
          <p:nvPr/>
        </p:nvSpPr>
        <p:spPr>
          <a:xfrm>
            <a:off x="329363" y="0"/>
            <a:ext cx="4725754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  <a:spcBef>
                <a:spcPts val="1200"/>
              </a:spcBef>
              <a:spcAft>
                <a:spcPts val="1000"/>
              </a:spcAft>
            </a:pPr>
            <a:r>
              <a:rPr lang="en-CA" sz="2400" b="1" dirty="0">
                <a:latin typeface="Arial" panose="020B0604020202020204" pitchFamily="34" charset="0"/>
                <a:cs typeface="Arial" panose="020B0604020202020204" pitchFamily="34" charset="0"/>
              </a:rPr>
              <a:t>What is belonging?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6D1335-01D7-DBCB-EA20-BDDEC154ADA1}"/>
              </a:ext>
            </a:extLst>
          </p:cNvPr>
          <p:cNvSpPr txBox="1"/>
          <p:nvPr/>
        </p:nvSpPr>
        <p:spPr>
          <a:xfrm>
            <a:off x="5255813" y="4571325"/>
            <a:ext cx="43935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The Belonging Theoretical Framework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(Renwick et al., 2019)</a:t>
            </a:r>
          </a:p>
        </p:txBody>
      </p:sp>
      <p:sp>
        <p:nvSpPr>
          <p:cNvPr id="2" name="Flowchart: Connector 1">
            <a:extLst>
              <a:ext uri="{FF2B5EF4-FFF2-40B4-BE49-F238E27FC236}">
                <a16:creationId xmlns:a16="http://schemas.microsoft.com/office/drawing/2014/main" id="{128359E4-E2CB-17DC-FE50-25A2BDCA9CC3}"/>
              </a:ext>
            </a:extLst>
          </p:cNvPr>
          <p:cNvSpPr/>
          <p:nvPr/>
        </p:nvSpPr>
        <p:spPr>
          <a:xfrm>
            <a:off x="3453624" y="1655676"/>
            <a:ext cx="2236751" cy="183214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cs typeface="Arial"/>
              </a:rPr>
              <a:t>Belonging is experiencing some, or all, of these</a:t>
            </a:r>
          </a:p>
        </p:txBody>
      </p:sp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B5E525FB-DEAA-B4DE-BCF5-E83878701C15}"/>
              </a:ext>
            </a:extLst>
          </p:cNvPr>
          <p:cNvSpPr/>
          <p:nvPr/>
        </p:nvSpPr>
        <p:spPr>
          <a:xfrm>
            <a:off x="2053140" y="834663"/>
            <a:ext cx="1655036" cy="764175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050" b="1" dirty="0">
                <a:solidFill>
                  <a:schemeClr val="tx1"/>
                </a:solidFill>
                <a:cs typeface="Arial"/>
              </a:rPr>
              <a:t>Comfortable</a:t>
            </a:r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5E9903FE-580F-DAB2-DA8D-3CAD1FF6352E}"/>
              </a:ext>
            </a:extLst>
          </p:cNvPr>
          <p:cNvSpPr/>
          <p:nvPr/>
        </p:nvSpPr>
        <p:spPr>
          <a:xfrm>
            <a:off x="1339469" y="2324386"/>
            <a:ext cx="1427342" cy="777014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050" b="1" dirty="0">
                <a:solidFill>
                  <a:schemeClr val="tx1"/>
                </a:solidFill>
                <a:cs typeface="Arial"/>
              </a:rPr>
              <a:t>Important</a:t>
            </a:r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6AF9B749-02F2-FCE5-6693-714AB24AC3D0}"/>
              </a:ext>
            </a:extLst>
          </p:cNvPr>
          <p:cNvSpPr/>
          <p:nvPr/>
        </p:nvSpPr>
        <p:spPr>
          <a:xfrm>
            <a:off x="1984205" y="3607026"/>
            <a:ext cx="1164641" cy="734785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050" b="1" dirty="0">
                <a:solidFill>
                  <a:schemeClr val="tx1"/>
                </a:solidFill>
                <a:cs typeface="Arial"/>
              </a:rPr>
              <a:t>Safe</a:t>
            </a:r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DE57F01B-B283-1D5E-1E64-AF173F88C5C4}"/>
              </a:ext>
            </a:extLst>
          </p:cNvPr>
          <p:cNvSpPr/>
          <p:nvPr/>
        </p:nvSpPr>
        <p:spPr>
          <a:xfrm>
            <a:off x="3854105" y="4061580"/>
            <a:ext cx="1435787" cy="724874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050" b="1" dirty="0">
                <a:solidFill>
                  <a:schemeClr val="tx1"/>
                </a:solidFill>
                <a:cs typeface="Arial"/>
              </a:rPr>
              <a:t>Accepted</a:t>
            </a:r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2D534A6A-1158-013A-67CD-FB34A2CDF2E3}"/>
              </a:ext>
            </a:extLst>
          </p:cNvPr>
          <p:cNvSpPr/>
          <p:nvPr/>
        </p:nvSpPr>
        <p:spPr>
          <a:xfrm>
            <a:off x="5923883" y="3448994"/>
            <a:ext cx="1432760" cy="826225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050" b="1" dirty="0">
                <a:solidFill>
                  <a:schemeClr val="tx1"/>
                </a:solidFill>
                <a:cs typeface="Arial"/>
              </a:rPr>
              <a:t>Included </a:t>
            </a:r>
            <a:endParaRPr lang="en-US" sz="1050" dirty="0">
              <a:solidFill>
                <a:schemeClr val="tx1"/>
              </a:solidFill>
              <a:cs typeface="Arial"/>
            </a:endParaRPr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B52AC349-4126-A6AF-385C-A6376C272246}"/>
              </a:ext>
            </a:extLst>
          </p:cNvPr>
          <p:cNvSpPr/>
          <p:nvPr/>
        </p:nvSpPr>
        <p:spPr>
          <a:xfrm>
            <a:off x="6361882" y="2324386"/>
            <a:ext cx="1435787" cy="88681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050" b="1" dirty="0">
                <a:solidFill>
                  <a:schemeClr val="tx1"/>
                </a:solidFill>
                <a:cs typeface="Arial"/>
              </a:rPr>
              <a:t>You fit in </a:t>
            </a:r>
            <a:endParaRPr lang="en-US" sz="1050" dirty="0">
              <a:solidFill>
                <a:schemeClr val="tx1"/>
              </a:solidFill>
              <a:cs typeface="Arial"/>
            </a:endParaRP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C4114BA6-B154-8E24-0D10-A0F16180631C}"/>
              </a:ext>
            </a:extLst>
          </p:cNvPr>
          <p:cNvSpPr/>
          <p:nvPr/>
        </p:nvSpPr>
        <p:spPr>
          <a:xfrm>
            <a:off x="5613154" y="859892"/>
            <a:ext cx="1548512" cy="782287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050" b="1" dirty="0">
                <a:solidFill>
                  <a:schemeClr val="tx1"/>
                </a:solidFill>
                <a:cs typeface="Arial"/>
              </a:rPr>
              <a:t>Part of something </a:t>
            </a:r>
          </a:p>
        </p:txBody>
      </p:sp>
      <p:sp>
        <p:nvSpPr>
          <p:cNvPr id="12" name="Arrow: Up 11">
            <a:extLst>
              <a:ext uri="{FF2B5EF4-FFF2-40B4-BE49-F238E27FC236}">
                <a16:creationId xmlns:a16="http://schemas.microsoft.com/office/drawing/2014/main" id="{4941E27D-60AE-8777-2278-BCCD1F5E1A37}"/>
              </a:ext>
            </a:extLst>
          </p:cNvPr>
          <p:cNvSpPr/>
          <p:nvPr/>
        </p:nvSpPr>
        <p:spPr>
          <a:xfrm rot="19080000">
            <a:off x="3475590" y="1535971"/>
            <a:ext cx="171470" cy="37589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3" name="Arrow: Up 12">
            <a:extLst>
              <a:ext uri="{FF2B5EF4-FFF2-40B4-BE49-F238E27FC236}">
                <a16:creationId xmlns:a16="http://schemas.microsoft.com/office/drawing/2014/main" id="{7CF21D95-3EF8-84B2-C561-920DE9E9C611}"/>
              </a:ext>
            </a:extLst>
          </p:cNvPr>
          <p:cNvSpPr/>
          <p:nvPr/>
        </p:nvSpPr>
        <p:spPr>
          <a:xfrm rot="16200000">
            <a:off x="3023866" y="2421201"/>
            <a:ext cx="224425" cy="54741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4" name="Arrow: Up 13">
            <a:extLst>
              <a:ext uri="{FF2B5EF4-FFF2-40B4-BE49-F238E27FC236}">
                <a16:creationId xmlns:a16="http://schemas.microsoft.com/office/drawing/2014/main" id="{6D1FA920-3FEB-CB02-0185-2FB1E695FDED}"/>
              </a:ext>
            </a:extLst>
          </p:cNvPr>
          <p:cNvSpPr/>
          <p:nvPr/>
        </p:nvSpPr>
        <p:spPr>
          <a:xfrm rot="13777342">
            <a:off x="3338206" y="3177770"/>
            <a:ext cx="207118" cy="54244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5" name="Arrow: Up 14">
            <a:extLst>
              <a:ext uri="{FF2B5EF4-FFF2-40B4-BE49-F238E27FC236}">
                <a16:creationId xmlns:a16="http://schemas.microsoft.com/office/drawing/2014/main" id="{D903D5FF-F1AA-62DD-CB44-E71B1CD433EA}"/>
              </a:ext>
            </a:extLst>
          </p:cNvPr>
          <p:cNvSpPr/>
          <p:nvPr/>
        </p:nvSpPr>
        <p:spPr>
          <a:xfrm rot="10800000">
            <a:off x="4432806" y="3607025"/>
            <a:ext cx="207118" cy="42974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6" name="Arrow: Up 15">
            <a:extLst>
              <a:ext uri="{FF2B5EF4-FFF2-40B4-BE49-F238E27FC236}">
                <a16:creationId xmlns:a16="http://schemas.microsoft.com/office/drawing/2014/main" id="{D7DEC939-0694-E346-E34A-D8E290C435D0}"/>
              </a:ext>
            </a:extLst>
          </p:cNvPr>
          <p:cNvSpPr/>
          <p:nvPr/>
        </p:nvSpPr>
        <p:spPr>
          <a:xfrm rot="8224148">
            <a:off x="5590888" y="3132040"/>
            <a:ext cx="207118" cy="60391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7" name="Arrow: Up 16">
            <a:extLst>
              <a:ext uri="{FF2B5EF4-FFF2-40B4-BE49-F238E27FC236}">
                <a16:creationId xmlns:a16="http://schemas.microsoft.com/office/drawing/2014/main" id="{D1DE0566-3745-4417-5471-0E288DF25AF2}"/>
              </a:ext>
            </a:extLst>
          </p:cNvPr>
          <p:cNvSpPr/>
          <p:nvPr/>
        </p:nvSpPr>
        <p:spPr>
          <a:xfrm rot="5400000">
            <a:off x="5930654" y="2386760"/>
            <a:ext cx="236800" cy="60391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8" name="Arrow: Up 17">
            <a:extLst>
              <a:ext uri="{FF2B5EF4-FFF2-40B4-BE49-F238E27FC236}">
                <a16:creationId xmlns:a16="http://schemas.microsoft.com/office/drawing/2014/main" id="{40E3A506-C7C8-F754-9C36-181BEF37D55F}"/>
              </a:ext>
            </a:extLst>
          </p:cNvPr>
          <p:cNvSpPr/>
          <p:nvPr/>
        </p:nvSpPr>
        <p:spPr>
          <a:xfrm rot="3028201">
            <a:off x="5499432" y="1548963"/>
            <a:ext cx="232729" cy="41282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7230495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09C48BD-13CD-43C3-812D-F80F88306AE6}"/>
              </a:ext>
            </a:extLst>
          </p:cNvPr>
          <p:cNvSpPr/>
          <p:nvPr/>
        </p:nvSpPr>
        <p:spPr>
          <a:xfrm>
            <a:off x="0" y="2044212"/>
            <a:ext cx="9144000" cy="1055075"/>
          </a:xfrm>
          <a:prstGeom prst="rect">
            <a:avLst/>
          </a:prstGeom>
          <a:solidFill>
            <a:srgbClr val="C8372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800" b="1" dirty="0">
              <a:latin typeface="Times" pitchFamily="2" charset="0"/>
              <a:cs typeface="Arial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014225-1992-486F-B012-E2AD9E0FF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7596B-DF48-534E-9E15-5A93A98C707C}" type="slidenum">
              <a:rPr lang="en-US" smtClean="0"/>
              <a:t>8</a:t>
            </a:fld>
            <a:endParaRPr lang="en-US" dirty="0"/>
          </a:p>
        </p:txBody>
      </p:sp>
      <p:sp>
        <p:nvSpPr>
          <p:cNvPr id="4" name="Google Shape;152;p26">
            <a:extLst>
              <a:ext uri="{FF2B5EF4-FFF2-40B4-BE49-F238E27FC236}">
                <a16:creationId xmlns:a16="http://schemas.microsoft.com/office/drawing/2014/main" id="{872B7826-7B29-41C4-9086-13BE2C190D43}"/>
              </a:ext>
            </a:extLst>
          </p:cNvPr>
          <p:cNvSpPr txBox="1"/>
          <p:nvPr/>
        </p:nvSpPr>
        <p:spPr>
          <a:xfrm>
            <a:off x="1461948" y="2333249"/>
            <a:ext cx="6220103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000" b="1" dirty="0">
                <a:solidFill>
                  <a:srgbClr val="FFFFFF"/>
                </a:solidFill>
                <a:latin typeface="Times New Roman"/>
                <a:cs typeface="Times New Roman"/>
              </a:rPr>
              <a:t>Framework of Belonging</a:t>
            </a:r>
          </a:p>
        </p:txBody>
      </p:sp>
    </p:spTree>
    <p:extLst>
      <p:ext uri="{BB962C8B-B14F-4D97-AF65-F5344CB8AC3E}">
        <p14:creationId xmlns:p14="http://schemas.microsoft.com/office/powerpoint/2010/main" val="3245668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/>
          <p:nvPr/>
        </p:nvSpPr>
        <p:spPr>
          <a:xfrm>
            <a:off x="972590" y="809792"/>
            <a:ext cx="791400" cy="50100"/>
          </a:xfrm>
          <a:prstGeom prst="rect">
            <a:avLst/>
          </a:prstGeom>
          <a:solidFill>
            <a:srgbClr val="C00000">
              <a:alpha val="74902"/>
            </a:srgb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 dirty="0"/>
          </a:p>
        </p:txBody>
      </p:sp>
      <p:sp>
        <p:nvSpPr>
          <p:cNvPr id="86" name="Google Shape;86;p17"/>
          <p:cNvSpPr txBox="1"/>
          <p:nvPr/>
        </p:nvSpPr>
        <p:spPr>
          <a:xfrm>
            <a:off x="241899" y="0"/>
            <a:ext cx="4725754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  <a:spcBef>
                <a:spcPts val="1200"/>
              </a:spcBef>
              <a:spcAft>
                <a:spcPts val="1000"/>
              </a:spcAft>
            </a:pPr>
            <a:r>
              <a:rPr lang="en" sz="2400" b="1" dirty="0">
                <a:solidFill>
                  <a:schemeClr val="dk1"/>
                </a:solidFill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Background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DC8709-3802-F4AB-BC70-0C85EA1BE2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9535" y="1120816"/>
            <a:ext cx="5484930" cy="31569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6D1335-01D7-DBCB-EA20-BDDEC154ADA1}"/>
              </a:ext>
            </a:extLst>
          </p:cNvPr>
          <p:cNvSpPr txBox="1"/>
          <p:nvPr/>
        </p:nvSpPr>
        <p:spPr>
          <a:xfrm>
            <a:off x="5255813" y="4571325"/>
            <a:ext cx="43935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The Belonging Theoretical Framework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(Renwick et al., 2019)</a:t>
            </a:r>
          </a:p>
        </p:txBody>
      </p:sp>
    </p:spTree>
    <p:extLst>
      <p:ext uri="{BB962C8B-B14F-4D97-AF65-F5344CB8AC3E}">
        <p14:creationId xmlns:p14="http://schemas.microsoft.com/office/powerpoint/2010/main" val="3778248122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C8372F"/>
      </a:accent1>
      <a:accent2>
        <a:srgbClr val="4B9A92"/>
      </a:accent2>
      <a:accent3>
        <a:srgbClr val="F0712C"/>
      </a:accent3>
      <a:accent4>
        <a:srgbClr val="D69640"/>
      </a:accent4>
      <a:accent5>
        <a:srgbClr val="A9A9A8"/>
      </a:accent5>
      <a:accent6>
        <a:srgbClr val="515151"/>
      </a:accent6>
      <a:hlink>
        <a:srgbClr val="4B9A92"/>
      </a:hlink>
      <a:folHlink>
        <a:srgbClr val="C8372F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B08C129E-2CC6-9344-BB4C-21A99CBFA925}">
  <we:reference id="e22f1a2d-2826-4e63-97f6-33b99c0ae228" version="2.0.0.0" store="EXCatalog" storeType="EXCatalog"/>
  <we:alternateReferences>
    <we:reference id="WA104379370" version="2.0.0.0" store="en-CA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53EDF4D7377874789239BDCFB3D06C2" ma:contentTypeVersion="10" ma:contentTypeDescription="Create a new document." ma:contentTypeScope="" ma:versionID="5127ceec1775b61e3641ccdda74d67a0">
  <xsd:schema xmlns:xsd="http://www.w3.org/2001/XMLSchema" xmlns:xs="http://www.w3.org/2001/XMLSchema" xmlns:p="http://schemas.microsoft.com/office/2006/metadata/properties" xmlns:ns3="7946ef7e-3731-42bd-95fd-716aa0e3ecfc" xmlns:ns4="a23c9298-c8a6-4964-91a3-0c89345849d4" targetNamespace="http://schemas.microsoft.com/office/2006/metadata/properties" ma:root="true" ma:fieldsID="d6d1beb91b3ca361977e1af0bf12f472" ns3:_="" ns4:_="">
    <xsd:import namespace="7946ef7e-3731-42bd-95fd-716aa0e3ecfc"/>
    <xsd:import namespace="a23c9298-c8a6-4964-91a3-0c89345849d4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KeyPoints" minOccurs="0"/>
                <xsd:element ref="ns4:MediaServiceKeyPoints" minOccurs="0"/>
                <xsd:element ref="ns4:MediaServiceAutoTag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46ef7e-3731-42bd-95fd-716aa0e3ecf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3c9298-c8a6-4964-91a3-0c89345849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4005034-C3D1-43F6-B07D-904F6BBCC6E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3B2570A-D3FE-4C2C-BCF4-8A9CF4C1CF00}">
  <ds:schemaRefs>
    <ds:schemaRef ds:uri="7946ef7e-3731-42bd-95fd-716aa0e3ecfc"/>
    <ds:schemaRef ds:uri="a23c9298-c8a6-4964-91a3-0c89345849d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3F4D937-519F-4BAB-B9D2-F54E38A39D09}">
  <ds:schemaRefs>
    <ds:schemaRef ds:uri="7946ef7e-3731-42bd-95fd-716aa0e3ecfc"/>
    <ds:schemaRef ds:uri="a23c9298-c8a6-4964-91a3-0c89345849d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1266</Words>
  <Application>Microsoft Macintosh PowerPoint</Application>
  <PresentationFormat>On-screen Show (16:9)</PresentationFormat>
  <Paragraphs>165</Paragraphs>
  <Slides>34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Calibri</vt:lpstr>
      <vt:lpstr>Segoe UI</vt:lpstr>
      <vt:lpstr>Times</vt:lpstr>
      <vt:lpstr>Arial Black</vt:lpstr>
      <vt:lpstr>Arial</vt:lpstr>
      <vt:lpstr>Times New Roman</vt:lpstr>
      <vt:lpstr>Simple Light</vt:lpstr>
      <vt:lpstr>Office Theme</vt:lpstr>
      <vt:lpstr>Presentation Disclaimer</vt:lpstr>
      <vt:lpstr>PowerPoint Presentation</vt:lpstr>
      <vt:lpstr>Acknowledgements</vt:lpstr>
      <vt:lpstr>Presenters</vt:lpstr>
      <vt:lpstr>Overview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Benefits of Organized Sport  </vt:lpstr>
      <vt:lpstr>PowerPoint Presentation</vt:lpstr>
      <vt:lpstr>Purpose:</vt:lpstr>
      <vt:lpstr>PowerPoint Presentation</vt:lpstr>
      <vt:lpstr>PowerPoint Presentation</vt:lpstr>
      <vt:lpstr>PowerPoint Presentation</vt:lpstr>
      <vt:lpstr>PowerPoint Presentation</vt:lpstr>
      <vt:lpstr>Contributing Roles of Project Consultants </vt:lpstr>
      <vt:lpstr>Project Consultants: In there own words</vt:lpstr>
      <vt:lpstr>Methods</vt:lpstr>
      <vt:lpstr>PowerPoint Presentation</vt:lpstr>
      <vt:lpstr>Member Checking Video </vt:lpstr>
      <vt:lpstr>PowerPoint Presentation</vt:lpstr>
      <vt:lpstr>Analysis </vt:lpstr>
      <vt:lpstr>PowerPoint Presentation</vt:lpstr>
      <vt:lpstr>Theme 1: Support From Allies when Participating in Sports</vt:lpstr>
      <vt:lpstr>Theme 2: Opportunities to Discover and Develop Own Interests</vt:lpstr>
      <vt:lpstr>PowerPoint Presentation</vt:lpstr>
      <vt:lpstr>Implications of Inclusive Research </vt:lpstr>
      <vt:lpstr>PowerPoint Presentation</vt:lpstr>
      <vt:lpstr>Knowledge translation initiatives </vt:lpstr>
      <vt:lpstr>For more information, visit our website:  https://www.sportandbelonging.ca</vt:lpstr>
      <vt:lpstr>References</vt:lpstr>
      <vt:lpstr>Presentation Disclaimer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Rebecca Renwick</dc:creator>
  <cp:lastModifiedBy>Reviewer 1</cp:lastModifiedBy>
  <cp:revision>11</cp:revision>
  <dcterms:modified xsi:type="dcterms:W3CDTF">2023-06-21T23:55:23Z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0x010100653EDF4D7377874789239BDCFB3D06C2</vt:lpwstr>
  </property>
</Properties>
</file>